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08" r:id="rId1"/>
  </p:sldMasterIdLst>
  <p:notesMasterIdLst>
    <p:notesMasterId r:id="rId35"/>
  </p:notesMasterIdLst>
  <p:sldIdLst>
    <p:sldId id="257" r:id="rId2"/>
    <p:sldId id="402" r:id="rId3"/>
    <p:sldId id="258" r:id="rId4"/>
    <p:sldId id="256" r:id="rId5"/>
    <p:sldId id="268" r:id="rId6"/>
    <p:sldId id="259" r:id="rId7"/>
    <p:sldId id="260" r:id="rId8"/>
    <p:sldId id="261" r:id="rId9"/>
    <p:sldId id="262" r:id="rId10"/>
    <p:sldId id="263" r:id="rId11"/>
    <p:sldId id="264" r:id="rId12"/>
    <p:sldId id="265" r:id="rId13"/>
    <p:sldId id="266" r:id="rId14"/>
    <p:sldId id="267" r:id="rId15"/>
    <p:sldId id="385"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E85"/>
    <a:srgbClr val="52534F"/>
    <a:srgbClr val="7071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58"/>
  </p:normalViewPr>
  <p:slideViewPr>
    <p:cSldViewPr snapToGrid="0">
      <p:cViewPr varScale="1">
        <p:scale>
          <a:sx n="104" d="100"/>
          <a:sy n="104" d="100"/>
        </p:scale>
        <p:origin x="232" y="5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7E5962FB-B030-771D-7764-136857ECDEDC}"/>
            </a:ext>
          </a:extLst>
        </p:cNvPr>
        <p:cNvGrpSpPr/>
        <p:nvPr/>
      </p:nvGrpSpPr>
      <p:grpSpPr>
        <a:xfrm>
          <a:off x="0" y="0"/>
          <a:ext cx="0" cy="0"/>
          <a:chOff x="0" y="0"/>
          <a:chExt cx="0" cy="0"/>
        </a:xfrm>
      </p:grpSpPr>
      <p:sp>
        <p:nvSpPr>
          <p:cNvPr id="64" name="Google Shape;64;p:notes">
            <a:extLst>
              <a:ext uri="{FF2B5EF4-FFF2-40B4-BE49-F238E27FC236}">
                <a16:creationId xmlns:a16="http://schemas.microsoft.com/office/drawing/2014/main" id="{9F0CB6B0-ADAA-B250-A3CC-032B641F2D1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p:notes">
            <a:extLst>
              <a:ext uri="{FF2B5EF4-FFF2-40B4-BE49-F238E27FC236}">
                <a16:creationId xmlns:a16="http://schemas.microsoft.com/office/drawing/2014/main" id="{D7147B66-013A-4AFC-EEF6-9A004624A7A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2374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343471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1C73-AE67-E5E5-BA46-4ACC33F490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D8C34D-05C3-76E5-5FA4-21BB383F70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965A1C3-F982-256C-340C-BDE816E91547}"/>
              </a:ext>
            </a:extLst>
          </p:cNvPr>
          <p:cNvSpPr>
            <a:spLocks noGrp="1"/>
          </p:cNvSpPr>
          <p:nvPr>
            <p:ph type="dt" sz="half" idx="10"/>
          </p:nvPr>
        </p:nvSpPr>
        <p:spPr/>
        <p:txBody>
          <a:bodyPr/>
          <a:lstStyle/>
          <a:p>
            <a:fld id="{7DA2CEDE-2AB4-4FB8-9551-E0AA4222B1A3}" type="datetime1">
              <a:rPr lang="en-US" smtClean="0"/>
              <a:pPr/>
              <a:t>9/29/26</a:t>
            </a:fld>
            <a:endParaRPr lang="en-US" dirty="0"/>
          </a:p>
        </p:txBody>
      </p:sp>
      <p:sp>
        <p:nvSpPr>
          <p:cNvPr id="5" name="Footer Placeholder 4">
            <a:extLst>
              <a:ext uri="{FF2B5EF4-FFF2-40B4-BE49-F238E27FC236}">
                <a16:creationId xmlns:a16="http://schemas.microsoft.com/office/drawing/2014/main" id="{3892431C-4498-00FB-4A3B-EE265E4B4344}"/>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598C8123-D4CD-D21F-D702-0A5EB4BEF59B}"/>
              </a:ext>
            </a:extLst>
          </p:cNvPr>
          <p:cNvSpPr>
            <a:spLocks noGrp="1"/>
          </p:cNvSpPr>
          <p:nvPr>
            <p:ph type="sldNum" sz="quarter" idx="12"/>
          </p:nvPr>
        </p:nvSpPr>
        <p:spPr/>
        <p:txBody>
          <a:bodyPr/>
          <a:lstStyle/>
          <a:p>
            <a:fld id="{5E0677F5-4A8A-4BF1-96BE-3BAE8FBAFE2E}" type="slidenum">
              <a:rPr lang="en-US" smtClean="0"/>
              <a:pPr/>
              <a:t>‹#›</a:t>
            </a:fld>
            <a:endParaRPr lang="en-US" dirty="0"/>
          </a:p>
        </p:txBody>
      </p:sp>
    </p:spTree>
    <p:extLst>
      <p:ext uri="{BB962C8B-B14F-4D97-AF65-F5344CB8AC3E}">
        <p14:creationId xmlns:p14="http://schemas.microsoft.com/office/powerpoint/2010/main" val="2570081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1A48E-4E00-9F3D-0BDD-5307D75227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87CB11-30D0-5D6B-ED7A-8166AB77EF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B03099-5449-FE21-91AB-926A4B78FCB8}"/>
              </a:ext>
            </a:extLst>
          </p:cNvPr>
          <p:cNvSpPr>
            <a:spLocks noGrp="1"/>
          </p:cNvSpPr>
          <p:nvPr>
            <p:ph type="dt" sz="half" idx="10"/>
          </p:nvPr>
        </p:nvSpPr>
        <p:spPr/>
        <p:txBody>
          <a:bodyPr/>
          <a:lstStyle/>
          <a:p>
            <a:fld id="{7DA2CEDE-2AB4-4FB8-9551-E0AA4222B1A3}" type="datetime1">
              <a:rPr lang="en-US" smtClean="0"/>
              <a:pPr/>
              <a:t>9/29/26</a:t>
            </a:fld>
            <a:endParaRPr lang="en-US" dirty="0"/>
          </a:p>
        </p:txBody>
      </p:sp>
      <p:sp>
        <p:nvSpPr>
          <p:cNvPr id="5" name="Footer Placeholder 4">
            <a:extLst>
              <a:ext uri="{FF2B5EF4-FFF2-40B4-BE49-F238E27FC236}">
                <a16:creationId xmlns:a16="http://schemas.microsoft.com/office/drawing/2014/main" id="{49F87771-314C-49DF-E7B6-CDA3A3B5B21B}"/>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7D1D5B7D-B345-8A18-383A-737CD7B759F8}"/>
              </a:ext>
            </a:extLst>
          </p:cNvPr>
          <p:cNvSpPr>
            <a:spLocks noGrp="1"/>
          </p:cNvSpPr>
          <p:nvPr>
            <p:ph type="sldNum" sz="quarter" idx="12"/>
          </p:nvPr>
        </p:nvSpPr>
        <p:spPr/>
        <p:txBody>
          <a:bodyPr/>
          <a:lstStyle/>
          <a:p>
            <a:fld id="{5E0677F5-4A8A-4BF1-96BE-3BAE8FBAFE2E}" type="slidenum">
              <a:rPr lang="en-US" smtClean="0"/>
              <a:pPr/>
              <a:t>‹#›</a:t>
            </a:fld>
            <a:endParaRPr lang="en-US" dirty="0"/>
          </a:p>
        </p:txBody>
      </p:sp>
    </p:spTree>
    <p:extLst>
      <p:ext uri="{BB962C8B-B14F-4D97-AF65-F5344CB8AC3E}">
        <p14:creationId xmlns:p14="http://schemas.microsoft.com/office/powerpoint/2010/main" val="457342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3D43D-F5BF-D23A-2267-4548C66DD1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CB9F1B-0E53-6948-B3B7-D81B6A852E5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F106FD-DD94-0BFB-A7BE-747BE94794FA}"/>
              </a:ext>
            </a:extLst>
          </p:cNvPr>
          <p:cNvSpPr>
            <a:spLocks noGrp="1"/>
          </p:cNvSpPr>
          <p:nvPr>
            <p:ph type="dt" sz="half" idx="10"/>
          </p:nvPr>
        </p:nvSpPr>
        <p:spPr/>
        <p:txBody>
          <a:bodyPr/>
          <a:lstStyle/>
          <a:p>
            <a:fld id="{7DA2CEDE-2AB4-4FB8-9551-E0AA4222B1A3}" type="datetime1">
              <a:rPr lang="en-US" smtClean="0"/>
              <a:pPr/>
              <a:t>9/29/26</a:t>
            </a:fld>
            <a:endParaRPr lang="en-US" dirty="0"/>
          </a:p>
        </p:txBody>
      </p:sp>
      <p:sp>
        <p:nvSpPr>
          <p:cNvPr id="5" name="Footer Placeholder 4">
            <a:extLst>
              <a:ext uri="{FF2B5EF4-FFF2-40B4-BE49-F238E27FC236}">
                <a16:creationId xmlns:a16="http://schemas.microsoft.com/office/drawing/2014/main" id="{72506BA9-2DB3-C690-E980-ECA5AA9064A4}"/>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5FCC20FB-C9D9-4EA4-9AD5-9A5FAA3C7561}"/>
              </a:ext>
            </a:extLst>
          </p:cNvPr>
          <p:cNvSpPr>
            <a:spLocks noGrp="1"/>
          </p:cNvSpPr>
          <p:nvPr>
            <p:ph type="sldNum" sz="quarter" idx="12"/>
          </p:nvPr>
        </p:nvSpPr>
        <p:spPr/>
        <p:txBody>
          <a:bodyPr/>
          <a:lstStyle/>
          <a:p>
            <a:fld id="{5E0677F5-4A8A-4BF1-96BE-3BAE8FBAFE2E}" type="slidenum">
              <a:rPr lang="en-US" smtClean="0"/>
              <a:pPr/>
              <a:t>‹#›</a:t>
            </a:fld>
            <a:endParaRPr lang="en-US" dirty="0"/>
          </a:p>
        </p:txBody>
      </p:sp>
    </p:spTree>
    <p:extLst>
      <p:ext uri="{BB962C8B-B14F-4D97-AF65-F5344CB8AC3E}">
        <p14:creationId xmlns:p14="http://schemas.microsoft.com/office/powerpoint/2010/main" val="1045233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D32C5-DB7E-CE12-8622-1281C1768B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F5E07D-E822-024B-DD65-D37159EECA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7D2C32-1839-29D0-A941-A060C0524F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0EAE68-4B57-BD5E-05E0-FDDC318B8804}"/>
              </a:ext>
            </a:extLst>
          </p:cNvPr>
          <p:cNvSpPr>
            <a:spLocks noGrp="1"/>
          </p:cNvSpPr>
          <p:nvPr>
            <p:ph type="dt" sz="half" idx="10"/>
          </p:nvPr>
        </p:nvSpPr>
        <p:spPr/>
        <p:txBody>
          <a:bodyPr/>
          <a:lstStyle/>
          <a:p>
            <a:fld id="{7DA2CEDE-2AB4-4FB8-9551-E0AA4222B1A3}" type="datetime1">
              <a:rPr lang="en-US" smtClean="0"/>
              <a:pPr/>
              <a:t>9/29/26</a:t>
            </a:fld>
            <a:endParaRPr lang="en-US" dirty="0"/>
          </a:p>
        </p:txBody>
      </p:sp>
      <p:sp>
        <p:nvSpPr>
          <p:cNvPr id="6" name="Footer Placeholder 5">
            <a:extLst>
              <a:ext uri="{FF2B5EF4-FFF2-40B4-BE49-F238E27FC236}">
                <a16:creationId xmlns:a16="http://schemas.microsoft.com/office/drawing/2014/main" id="{D4CEA52D-4186-F8EF-1AC2-238E4D4B9876}"/>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A70FD837-A901-BD52-8F93-370EAD057839}"/>
              </a:ext>
            </a:extLst>
          </p:cNvPr>
          <p:cNvSpPr>
            <a:spLocks noGrp="1"/>
          </p:cNvSpPr>
          <p:nvPr>
            <p:ph type="sldNum" sz="quarter" idx="12"/>
          </p:nvPr>
        </p:nvSpPr>
        <p:spPr/>
        <p:txBody>
          <a:bodyPr/>
          <a:lstStyle/>
          <a:p>
            <a:fld id="{5E0677F5-4A8A-4BF1-96BE-3BAE8FBAFE2E}" type="slidenum">
              <a:rPr lang="en-US" smtClean="0"/>
              <a:pPr/>
              <a:t>‹#›</a:t>
            </a:fld>
            <a:endParaRPr lang="en-US" dirty="0"/>
          </a:p>
        </p:txBody>
      </p:sp>
    </p:spTree>
    <p:extLst>
      <p:ext uri="{BB962C8B-B14F-4D97-AF65-F5344CB8AC3E}">
        <p14:creationId xmlns:p14="http://schemas.microsoft.com/office/powerpoint/2010/main" val="3983123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D94B4-3635-8B83-9CEF-07D46228DF5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E2C623-D42E-17DD-A2A2-E7733A5A97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EE1BB4F-CCA1-0E78-0A5D-A780EA5F59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BD52FB-112E-195E-1EC3-ADDC7BF3C2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11919A3-BE32-66EC-D32C-631AC8B064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DE3284-7D2D-34C5-D027-663529279BF2}"/>
              </a:ext>
            </a:extLst>
          </p:cNvPr>
          <p:cNvSpPr>
            <a:spLocks noGrp="1"/>
          </p:cNvSpPr>
          <p:nvPr>
            <p:ph type="dt" sz="half" idx="10"/>
          </p:nvPr>
        </p:nvSpPr>
        <p:spPr/>
        <p:txBody>
          <a:bodyPr/>
          <a:lstStyle/>
          <a:p>
            <a:fld id="{7DA2CEDE-2AB4-4FB8-9551-E0AA4222B1A3}" type="datetime1">
              <a:rPr lang="en-US" smtClean="0"/>
              <a:pPr/>
              <a:t>9/29/26</a:t>
            </a:fld>
            <a:endParaRPr lang="en-US" dirty="0"/>
          </a:p>
        </p:txBody>
      </p:sp>
      <p:sp>
        <p:nvSpPr>
          <p:cNvPr id="8" name="Footer Placeholder 7">
            <a:extLst>
              <a:ext uri="{FF2B5EF4-FFF2-40B4-BE49-F238E27FC236}">
                <a16:creationId xmlns:a16="http://schemas.microsoft.com/office/drawing/2014/main" id="{A05764B5-1F99-91B3-70B0-69CA91F73311}"/>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588B1FD0-F521-8936-0625-22850AA58956}"/>
              </a:ext>
            </a:extLst>
          </p:cNvPr>
          <p:cNvSpPr>
            <a:spLocks noGrp="1"/>
          </p:cNvSpPr>
          <p:nvPr>
            <p:ph type="sldNum" sz="quarter" idx="12"/>
          </p:nvPr>
        </p:nvSpPr>
        <p:spPr/>
        <p:txBody>
          <a:bodyPr/>
          <a:lstStyle/>
          <a:p>
            <a:fld id="{5E0677F5-4A8A-4BF1-96BE-3BAE8FBAFE2E}" type="slidenum">
              <a:rPr lang="en-US" smtClean="0"/>
              <a:pPr/>
              <a:t>‹#›</a:t>
            </a:fld>
            <a:endParaRPr lang="en-US" dirty="0"/>
          </a:p>
        </p:txBody>
      </p:sp>
    </p:spTree>
    <p:extLst>
      <p:ext uri="{BB962C8B-B14F-4D97-AF65-F5344CB8AC3E}">
        <p14:creationId xmlns:p14="http://schemas.microsoft.com/office/powerpoint/2010/main" val="2265336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29E2D-0626-FC2A-B274-26810BD2464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80CD964-F3CA-8C00-F8F8-991988D55C9C}"/>
              </a:ext>
            </a:extLst>
          </p:cNvPr>
          <p:cNvSpPr>
            <a:spLocks noGrp="1"/>
          </p:cNvSpPr>
          <p:nvPr>
            <p:ph type="dt" sz="half" idx="10"/>
          </p:nvPr>
        </p:nvSpPr>
        <p:spPr/>
        <p:txBody>
          <a:bodyPr/>
          <a:lstStyle/>
          <a:p>
            <a:fld id="{16C42483-B3E3-4399-B6B2-4B1D067F8CE5}" type="datetime1">
              <a:rPr lang="en-US" smtClean="0"/>
              <a:t>9/29/26</a:t>
            </a:fld>
            <a:endParaRPr lang="en-US"/>
          </a:p>
        </p:txBody>
      </p:sp>
      <p:sp>
        <p:nvSpPr>
          <p:cNvPr id="4" name="Footer Placeholder 3">
            <a:extLst>
              <a:ext uri="{FF2B5EF4-FFF2-40B4-BE49-F238E27FC236}">
                <a16:creationId xmlns:a16="http://schemas.microsoft.com/office/drawing/2014/main" id="{7E81A87D-DD82-D843-5AFB-4D3AB483EDDC}"/>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AA071222-BB72-C95E-243F-062905455E95}"/>
              </a:ext>
            </a:extLst>
          </p:cNvPr>
          <p:cNvSpPr>
            <a:spLocks noGrp="1"/>
          </p:cNvSpPr>
          <p:nvPr>
            <p:ph type="sldNum" sz="quarter" idx="12"/>
          </p:nvPr>
        </p:nvSpPr>
        <p:spPr/>
        <p:txBody>
          <a:bodyPr/>
          <a:lstStyle/>
          <a:p>
            <a:fld id="{5E0677F5-4A8A-4BF1-96BE-3BAE8FBAFE2E}" type="slidenum">
              <a:rPr lang="en-US" smtClean="0"/>
              <a:t>‹#›</a:t>
            </a:fld>
            <a:endParaRPr lang="en-US"/>
          </a:p>
        </p:txBody>
      </p:sp>
    </p:spTree>
    <p:extLst>
      <p:ext uri="{BB962C8B-B14F-4D97-AF65-F5344CB8AC3E}">
        <p14:creationId xmlns:p14="http://schemas.microsoft.com/office/powerpoint/2010/main" val="833200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D2F1DE-442F-1B3B-6C3B-F67826B0102D}"/>
              </a:ext>
            </a:extLst>
          </p:cNvPr>
          <p:cNvSpPr>
            <a:spLocks noGrp="1"/>
          </p:cNvSpPr>
          <p:nvPr>
            <p:ph type="dt" sz="half" idx="10"/>
          </p:nvPr>
        </p:nvSpPr>
        <p:spPr/>
        <p:txBody>
          <a:bodyPr/>
          <a:lstStyle/>
          <a:p>
            <a:fld id="{7DA2CEDE-2AB4-4FB8-9551-E0AA4222B1A3}" type="datetime1">
              <a:rPr lang="en-US" smtClean="0"/>
              <a:pPr/>
              <a:t>9/29/26</a:t>
            </a:fld>
            <a:endParaRPr lang="en-US" dirty="0"/>
          </a:p>
        </p:txBody>
      </p:sp>
      <p:sp>
        <p:nvSpPr>
          <p:cNvPr id="3" name="Footer Placeholder 2">
            <a:extLst>
              <a:ext uri="{FF2B5EF4-FFF2-40B4-BE49-F238E27FC236}">
                <a16:creationId xmlns:a16="http://schemas.microsoft.com/office/drawing/2014/main" id="{3FB944E6-8400-D836-3BA0-B8D5B43E2818}"/>
              </a:ext>
            </a:extLst>
          </p:cNvPr>
          <p:cNvSpPr>
            <a:spLocks noGrp="1"/>
          </p:cNvSpPr>
          <p:nvPr>
            <p:ph type="ftr" sz="quarter" idx="11"/>
          </p:nvPr>
        </p:nvSpPr>
        <p:spPr/>
        <p:txBody>
          <a:bodyPr/>
          <a:lstStyle/>
          <a:p>
            <a:r>
              <a:rPr lang="en-US"/>
              <a:t>Sample Footer Text</a:t>
            </a:r>
            <a:endParaRPr lang="en-US" dirty="0"/>
          </a:p>
        </p:txBody>
      </p:sp>
      <p:sp>
        <p:nvSpPr>
          <p:cNvPr id="4" name="Slide Number Placeholder 3">
            <a:extLst>
              <a:ext uri="{FF2B5EF4-FFF2-40B4-BE49-F238E27FC236}">
                <a16:creationId xmlns:a16="http://schemas.microsoft.com/office/drawing/2014/main" id="{79592236-300A-A5F2-A2DD-B94C897BD71F}"/>
              </a:ext>
            </a:extLst>
          </p:cNvPr>
          <p:cNvSpPr>
            <a:spLocks noGrp="1"/>
          </p:cNvSpPr>
          <p:nvPr>
            <p:ph type="sldNum" sz="quarter" idx="12"/>
          </p:nvPr>
        </p:nvSpPr>
        <p:spPr/>
        <p:txBody>
          <a:bodyPr/>
          <a:lstStyle/>
          <a:p>
            <a:fld id="{5E0677F5-4A8A-4BF1-96BE-3BAE8FBAFE2E}" type="slidenum">
              <a:rPr lang="en-US" smtClean="0"/>
              <a:pPr/>
              <a:t>‹#›</a:t>
            </a:fld>
            <a:endParaRPr lang="en-US" dirty="0"/>
          </a:p>
        </p:txBody>
      </p:sp>
    </p:spTree>
    <p:extLst>
      <p:ext uri="{BB962C8B-B14F-4D97-AF65-F5344CB8AC3E}">
        <p14:creationId xmlns:p14="http://schemas.microsoft.com/office/powerpoint/2010/main" val="2316484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9E4CF-3732-6017-C674-23D5315A1D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1803CB-9942-3AFB-E654-FAC927178A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587598-0D12-C786-05AF-D18D75E740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0724E0-2A18-0C83-0180-937CE6103CDB}"/>
              </a:ext>
            </a:extLst>
          </p:cNvPr>
          <p:cNvSpPr>
            <a:spLocks noGrp="1"/>
          </p:cNvSpPr>
          <p:nvPr>
            <p:ph type="dt" sz="half" idx="10"/>
          </p:nvPr>
        </p:nvSpPr>
        <p:spPr/>
        <p:txBody>
          <a:bodyPr/>
          <a:lstStyle/>
          <a:p>
            <a:fld id="{7DA2CEDE-2AB4-4FB8-9551-E0AA4222B1A3}" type="datetime1">
              <a:rPr lang="en-US" smtClean="0"/>
              <a:pPr/>
              <a:t>9/29/26</a:t>
            </a:fld>
            <a:endParaRPr lang="en-US" dirty="0"/>
          </a:p>
        </p:txBody>
      </p:sp>
      <p:sp>
        <p:nvSpPr>
          <p:cNvPr id="6" name="Footer Placeholder 5">
            <a:extLst>
              <a:ext uri="{FF2B5EF4-FFF2-40B4-BE49-F238E27FC236}">
                <a16:creationId xmlns:a16="http://schemas.microsoft.com/office/drawing/2014/main" id="{74066CEF-6476-33E8-7F73-85979A76BD8F}"/>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1FDE075B-779E-8179-F069-B9EA7DA6EEB3}"/>
              </a:ext>
            </a:extLst>
          </p:cNvPr>
          <p:cNvSpPr>
            <a:spLocks noGrp="1"/>
          </p:cNvSpPr>
          <p:nvPr>
            <p:ph type="sldNum" sz="quarter" idx="12"/>
          </p:nvPr>
        </p:nvSpPr>
        <p:spPr/>
        <p:txBody>
          <a:bodyPr/>
          <a:lstStyle/>
          <a:p>
            <a:fld id="{5E0677F5-4A8A-4BF1-96BE-3BAE8FBAFE2E}" type="slidenum">
              <a:rPr lang="en-US" smtClean="0"/>
              <a:pPr/>
              <a:t>‹#›</a:t>
            </a:fld>
            <a:endParaRPr lang="en-US" dirty="0"/>
          </a:p>
        </p:txBody>
      </p:sp>
    </p:spTree>
    <p:extLst>
      <p:ext uri="{BB962C8B-B14F-4D97-AF65-F5344CB8AC3E}">
        <p14:creationId xmlns:p14="http://schemas.microsoft.com/office/powerpoint/2010/main" val="1866054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ECB74-38E1-ACDD-E780-F08D742EE7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452D6D-BBC2-EA98-B91E-9552C3FE9F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F2582A-0E9A-03AD-E611-D780F72DB9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F589DD-1002-C164-F75C-D469716A7616}"/>
              </a:ext>
            </a:extLst>
          </p:cNvPr>
          <p:cNvSpPr>
            <a:spLocks noGrp="1"/>
          </p:cNvSpPr>
          <p:nvPr>
            <p:ph type="dt" sz="half" idx="10"/>
          </p:nvPr>
        </p:nvSpPr>
        <p:spPr/>
        <p:txBody>
          <a:bodyPr/>
          <a:lstStyle/>
          <a:p>
            <a:fld id="{7DA2CEDE-2AB4-4FB8-9551-E0AA4222B1A3}" type="datetime1">
              <a:rPr lang="en-US" smtClean="0"/>
              <a:pPr/>
              <a:t>9/29/26</a:t>
            </a:fld>
            <a:endParaRPr lang="en-US" dirty="0"/>
          </a:p>
        </p:txBody>
      </p:sp>
      <p:sp>
        <p:nvSpPr>
          <p:cNvPr id="6" name="Footer Placeholder 5">
            <a:extLst>
              <a:ext uri="{FF2B5EF4-FFF2-40B4-BE49-F238E27FC236}">
                <a16:creationId xmlns:a16="http://schemas.microsoft.com/office/drawing/2014/main" id="{2D86571C-964E-B6B5-DF02-2EB56E289031}"/>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0B487432-0603-F6D6-AD7A-D2D1A9D05E70}"/>
              </a:ext>
            </a:extLst>
          </p:cNvPr>
          <p:cNvSpPr>
            <a:spLocks noGrp="1"/>
          </p:cNvSpPr>
          <p:nvPr>
            <p:ph type="sldNum" sz="quarter" idx="12"/>
          </p:nvPr>
        </p:nvSpPr>
        <p:spPr/>
        <p:txBody>
          <a:bodyPr/>
          <a:lstStyle/>
          <a:p>
            <a:fld id="{5E0677F5-4A8A-4BF1-96BE-3BAE8FBAFE2E}" type="slidenum">
              <a:rPr lang="en-US" smtClean="0"/>
              <a:pPr/>
              <a:t>‹#›</a:t>
            </a:fld>
            <a:endParaRPr lang="en-US" dirty="0"/>
          </a:p>
        </p:txBody>
      </p:sp>
    </p:spTree>
    <p:extLst>
      <p:ext uri="{BB962C8B-B14F-4D97-AF65-F5344CB8AC3E}">
        <p14:creationId xmlns:p14="http://schemas.microsoft.com/office/powerpoint/2010/main" val="315823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2C395-B26E-3A70-6BAC-CDBE402C25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428D41-FF26-56B6-B488-8976058ECE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4AE172-9748-85D0-56EA-4F034B31F213}"/>
              </a:ext>
            </a:extLst>
          </p:cNvPr>
          <p:cNvSpPr>
            <a:spLocks noGrp="1"/>
          </p:cNvSpPr>
          <p:nvPr>
            <p:ph type="dt" sz="half" idx="10"/>
          </p:nvPr>
        </p:nvSpPr>
        <p:spPr/>
        <p:txBody>
          <a:bodyPr/>
          <a:lstStyle/>
          <a:p>
            <a:fld id="{7DA2CEDE-2AB4-4FB8-9551-E0AA4222B1A3}" type="datetime1">
              <a:rPr lang="en-US" smtClean="0"/>
              <a:pPr/>
              <a:t>9/29/26</a:t>
            </a:fld>
            <a:endParaRPr lang="en-US" dirty="0"/>
          </a:p>
        </p:txBody>
      </p:sp>
      <p:sp>
        <p:nvSpPr>
          <p:cNvPr id="5" name="Footer Placeholder 4">
            <a:extLst>
              <a:ext uri="{FF2B5EF4-FFF2-40B4-BE49-F238E27FC236}">
                <a16:creationId xmlns:a16="http://schemas.microsoft.com/office/drawing/2014/main" id="{A6B42568-5904-9D33-1FEA-B05CA0EE2083}"/>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51D907DF-E26C-5D09-2485-5706E609920C}"/>
              </a:ext>
            </a:extLst>
          </p:cNvPr>
          <p:cNvSpPr>
            <a:spLocks noGrp="1"/>
          </p:cNvSpPr>
          <p:nvPr>
            <p:ph type="sldNum" sz="quarter" idx="12"/>
          </p:nvPr>
        </p:nvSpPr>
        <p:spPr/>
        <p:txBody>
          <a:bodyPr/>
          <a:lstStyle/>
          <a:p>
            <a:fld id="{5E0677F5-4A8A-4BF1-96BE-3BAE8FBAFE2E}" type="slidenum">
              <a:rPr lang="en-US" smtClean="0"/>
              <a:pPr/>
              <a:t>‹#›</a:t>
            </a:fld>
            <a:endParaRPr lang="en-US" dirty="0"/>
          </a:p>
        </p:txBody>
      </p:sp>
    </p:spTree>
    <p:extLst>
      <p:ext uri="{BB962C8B-B14F-4D97-AF65-F5344CB8AC3E}">
        <p14:creationId xmlns:p14="http://schemas.microsoft.com/office/powerpoint/2010/main" val="714816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09E8C2-E3DC-2376-0222-363EFD290E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4086E8-F691-BCCD-46A1-C61B0FC0983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6C867F-726F-D886-C373-7AF1B2F5AB43}"/>
              </a:ext>
            </a:extLst>
          </p:cNvPr>
          <p:cNvSpPr>
            <a:spLocks noGrp="1"/>
          </p:cNvSpPr>
          <p:nvPr>
            <p:ph type="dt" sz="half" idx="10"/>
          </p:nvPr>
        </p:nvSpPr>
        <p:spPr/>
        <p:txBody>
          <a:bodyPr/>
          <a:lstStyle/>
          <a:p>
            <a:fld id="{7DA2CEDE-2AB4-4FB8-9551-E0AA4222B1A3}" type="datetime1">
              <a:rPr lang="en-US" smtClean="0"/>
              <a:pPr/>
              <a:t>9/29/26</a:t>
            </a:fld>
            <a:endParaRPr lang="en-US" dirty="0"/>
          </a:p>
        </p:txBody>
      </p:sp>
      <p:sp>
        <p:nvSpPr>
          <p:cNvPr id="5" name="Footer Placeholder 4">
            <a:extLst>
              <a:ext uri="{FF2B5EF4-FFF2-40B4-BE49-F238E27FC236}">
                <a16:creationId xmlns:a16="http://schemas.microsoft.com/office/drawing/2014/main" id="{215BAA53-CA24-BD83-CFD7-B4E91BE8AC12}"/>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D5CD3D04-BC0B-DD20-0FD6-C1F5C65F9AF4}"/>
              </a:ext>
            </a:extLst>
          </p:cNvPr>
          <p:cNvSpPr>
            <a:spLocks noGrp="1"/>
          </p:cNvSpPr>
          <p:nvPr>
            <p:ph type="sldNum" sz="quarter" idx="12"/>
          </p:nvPr>
        </p:nvSpPr>
        <p:spPr/>
        <p:txBody>
          <a:bodyPr/>
          <a:lstStyle/>
          <a:p>
            <a:fld id="{5E0677F5-4A8A-4BF1-96BE-3BAE8FBAFE2E}" type="slidenum">
              <a:rPr lang="en-US" smtClean="0"/>
              <a:pPr/>
              <a:t>‹#›</a:t>
            </a:fld>
            <a:endParaRPr lang="en-US" dirty="0"/>
          </a:p>
        </p:txBody>
      </p:sp>
    </p:spTree>
    <p:extLst>
      <p:ext uri="{BB962C8B-B14F-4D97-AF65-F5344CB8AC3E}">
        <p14:creationId xmlns:p14="http://schemas.microsoft.com/office/powerpoint/2010/main" val="109465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029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614600" y="2753800"/>
            <a:ext cx="10962800" cy="1350400"/>
          </a:xfrm>
          <a:prstGeom prst="rect">
            <a:avLst/>
          </a:prstGeom>
        </p:spPr>
        <p:txBody>
          <a:bodyPr spcFirstLastPara="1" wrap="square" lIns="91425" tIns="91425" rIns="91425" bIns="91425" anchor="ctr" anchorCtr="0">
            <a:normAutofit/>
          </a:bodyPr>
          <a:lstStyle>
            <a:lvl1pPr lvl="0">
              <a:spcBef>
                <a:spcPts val="0"/>
              </a:spcBef>
              <a:spcAft>
                <a:spcPts val="0"/>
              </a:spcAft>
              <a:buSzPts val="4200"/>
              <a:buNone/>
              <a:defRPr sz="5600"/>
            </a:lvl1pPr>
            <a:lvl2pPr lvl="1">
              <a:spcBef>
                <a:spcPts val="0"/>
              </a:spcBef>
              <a:spcAft>
                <a:spcPts val="0"/>
              </a:spcAft>
              <a:buSzPts val="4200"/>
              <a:buNone/>
              <a:defRPr sz="5600"/>
            </a:lvl2pPr>
            <a:lvl3pPr lvl="2">
              <a:spcBef>
                <a:spcPts val="0"/>
              </a:spcBef>
              <a:spcAft>
                <a:spcPts val="0"/>
              </a:spcAft>
              <a:buSzPts val="4200"/>
              <a:buNone/>
              <a:defRPr sz="5600"/>
            </a:lvl3pPr>
            <a:lvl4pPr lvl="3">
              <a:spcBef>
                <a:spcPts val="0"/>
              </a:spcBef>
              <a:spcAft>
                <a:spcPts val="0"/>
              </a:spcAft>
              <a:buSzPts val="4200"/>
              <a:buNone/>
              <a:defRPr sz="5600"/>
            </a:lvl4pPr>
            <a:lvl5pPr lvl="4">
              <a:spcBef>
                <a:spcPts val="0"/>
              </a:spcBef>
              <a:spcAft>
                <a:spcPts val="0"/>
              </a:spcAft>
              <a:buSzPts val="4200"/>
              <a:buNone/>
              <a:defRPr sz="5600"/>
            </a:lvl5pPr>
            <a:lvl6pPr lvl="5">
              <a:spcBef>
                <a:spcPts val="0"/>
              </a:spcBef>
              <a:spcAft>
                <a:spcPts val="0"/>
              </a:spcAft>
              <a:buSzPts val="4200"/>
              <a:buNone/>
              <a:defRPr sz="5600"/>
            </a:lvl6pPr>
            <a:lvl7pPr lvl="6">
              <a:spcBef>
                <a:spcPts val="0"/>
              </a:spcBef>
              <a:spcAft>
                <a:spcPts val="0"/>
              </a:spcAft>
              <a:buSzPts val="4200"/>
              <a:buNone/>
              <a:defRPr sz="5600"/>
            </a:lvl7pPr>
            <a:lvl8pPr lvl="7">
              <a:spcBef>
                <a:spcPts val="0"/>
              </a:spcBef>
              <a:spcAft>
                <a:spcPts val="0"/>
              </a:spcAft>
              <a:buSzPts val="4200"/>
              <a:buNone/>
              <a:defRPr sz="5600"/>
            </a:lvl8pPr>
            <a:lvl9pPr lvl="8">
              <a:spcBef>
                <a:spcPts val="0"/>
              </a:spcBef>
              <a:spcAft>
                <a:spcPts val="0"/>
              </a:spcAft>
              <a:buSzPts val="4200"/>
              <a:buNone/>
              <a:defRPr sz="5600"/>
            </a:lvl9pPr>
          </a:lstStyle>
          <a:p>
            <a:endParaRPr/>
          </a:p>
        </p:txBody>
      </p:sp>
      <p:sp>
        <p:nvSpPr>
          <p:cNvPr id="17" name="Google Shape;17;p3"/>
          <p:cNvSpPr txBox="1">
            <a:spLocks noGrp="1"/>
          </p:cNvSpPr>
          <p:nvPr>
            <p:ph type="sldNum" idx="12"/>
          </p:nvPr>
        </p:nvSpPr>
        <p:spPr>
          <a:xfrm>
            <a:off x="11364721" y="6260831"/>
            <a:ext cx="731600" cy="5248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80928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7243D-C00C-F01E-F798-1D62C2C661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B7B0E8-5264-DF88-407F-9DCC9B05A1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DEDA69-C501-A50D-B526-0B627B7B7D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DA2CEDE-2AB4-4FB8-9551-E0AA4222B1A3}" type="datetime1">
              <a:rPr lang="en-US" smtClean="0"/>
              <a:pPr/>
              <a:t>9/29/26</a:t>
            </a:fld>
            <a:endParaRPr lang="en-US" dirty="0"/>
          </a:p>
        </p:txBody>
      </p:sp>
      <p:sp>
        <p:nvSpPr>
          <p:cNvPr id="5" name="Footer Placeholder 4">
            <a:extLst>
              <a:ext uri="{FF2B5EF4-FFF2-40B4-BE49-F238E27FC236}">
                <a16:creationId xmlns:a16="http://schemas.microsoft.com/office/drawing/2014/main" id="{A4067E70-FC30-1882-5792-C47D0DF40D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6E1C1A5C-85F3-1CCE-5A11-A920545FF6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E0677F5-4A8A-4BF1-96BE-3BAE8FBAFE2E}" type="slidenum">
              <a:rPr lang="en-US" smtClean="0"/>
              <a:pPr/>
              <a:t>‹#›</a:t>
            </a:fld>
            <a:endParaRPr lang="en-US" dirty="0"/>
          </a:p>
        </p:txBody>
      </p:sp>
    </p:spTree>
    <p:extLst>
      <p:ext uri="{BB962C8B-B14F-4D97-AF65-F5344CB8AC3E}">
        <p14:creationId xmlns:p14="http://schemas.microsoft.com/office/powerpoint/2010/main" val="249689885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4E33222-6AB3-4F2C-A38C-307F6537D90C}"/>
              </a:ext>
            </a:extLst>
          </p:cNvPr>
          <p:cNvSpPr>
            <a:spLocks noGrp="1"/>
          </p:cNvSpPr>
          <p:nvPr/>
        </p:nvSpPr>
        <p:spPr>
          <a:xfrm>
            <a:off x="0" y="0"/>
            <a:ext cx="171450" cy="6858000"/>
          </a:xfrm>
          <a:prstGeom prst="rect">
            <a:avLst/>
          </a:prstGeom>
          <a:solidFill>
            <a:srgbClr val="344E85"/>
          </a:solidFill>
          <a:ln w="0">
            <a:noFill/>
          </a:ln>
        </p:spPr>
        <p:txBody>
          <a:bodyPr/>
          <a:lstStyle/>
          <a:p>
            <a:endParaRPr lang="en-US"/>
          </a:p>
        </p:txBody>
      </p:sp>
      <p:pic>
        <p:nvPicPr>
          <p:cNvPr id="11" name="Picture 10"/>
          <p:cNvPicPr>
            <a:picLocks noChangeAspect="1"/>
          </p:cNvPicPr>
          <p:nvPr/>
        </p:nvPicPr>
        <p:blipFill>
          <a:blip r:embed="rId3"/>
          <a:srcRect l="280" r="280"/>
          <a:stretch>
            <a:fillRect/>
          </a:stretch>
        </p:blipFill>
        <p:spPr>
          <a:xfrm>
            <a:off x="6952173" y="-1"/>
            <a:ext cx="5239827" cy="7025833"/>
          </a:xfrm>
          <a:prstGeom prst="rect">
            <a:avLst/>
          </a:prstGeom>
        </p:spPr>
      </p:pic>
      <p:sp>
        <p:nvSpPr>
          <p:cNvPr id="3" name="Rectangle 2">
            <a:extLst>
              <a:ext uri="{FF2B5EF4-FFF2-40B4-BE49-F238E27FC236}">
                <a16:creationId xmlns:a16="http://schemas.microsoft.com/office/drawing/2014/main" id="{C41C4362-406B-4061-A10B-B7D39A7A4F74}"/>
              </a:ext>
            </a:extLst>
          </p:cNvPr>
          <p:cNvSpPr>
            <a:spLocks noGrp="1"/>
          </p:cNvSpPr>
          <p:nvPr/>
        </p:nvSpPr>
        <p:spPr>
          <a:xfrm>
            <a:off x="6952172" y="-62658"/>
            <a:ext cx="45719" cy="6920657"/>
          </a:xfrm>
          <a:prstGeom prst="rect">
            <a:avLst/>
          </a:prstGeom>
          <a:solidFill>
            <a:srgbClr val="202421"/>
          </a:solidFill>
          <a:ln w="0">
            <a:noFill/>
          </a:ln>
        </p:spPr>
        <p:txBody>
          <a:bodyPr/>
          <a:lstStyle/>
          <a:p>
            <a:endParaRPr lang="en-US"/>
          </a:p>
        </p:txBody>
      </p:sp>
      <p:sp>
        <p:nvSpPr>
          <p:cNvPr id="5" name="Rectangle 4">
            <a:extLst>
              <a:ext uri="{FF2B5EF4-FFF2-40B4-BE49-F238E27FC236}">
                <a16:creationId xmlns:a16="http://schemas.microsoft.com/office/drawing/2014/main" id="{D0DAE081-8FFF-41D4-8EAD-7AF19A664697}"/>
              </a:ext>
            </a:extLst>
          </p:cNvPr>
          <p:cNvSpPr>
            <a:spLocks noGrp="1"/>
          </p:cNvSpPr>
          <p:nvPr/>
        </p:nvSpPr>
        <p:spPr>
          <a:xfrm>
            <a:off x="685800" y="1692777"/>
            <a:ext cx="6724650" cy="1632633"/>
          </a:xfrm>
          <a:prstGeom prst="rect">
            <a:avLst/>
          </a:prstGeom>
          <a:noFill/>
          <a:ln w="0">
            <a:noFill/>
          </a:ln>
        </p:spPr>
        <p:txBody>
          <a:bodyPr wrap="square" lIns="0" tIns="0" rIns="0" bIns="0" anchor="t">
            <a:noAutofit/>
          </a:bodyPr>
          <a:lstStyle/>
          <a:p>
            <a:pPr algn="l">
              <a:defRPr sz="2850" b="0">
                <a:solidFill>
                  <a:srgbClr val="202421"/>
                </a:solidFill>
                <a:latin typeface="DejaVu Serif"/>
                <a:ea typeface="DejaVu Serif"/>
                <a:cs typeface="DejaVu Serif"/>
              </a:defRPr>
            </a:pPr>
            <a:r>
              <a:rPr sz="2800" b="0" dirty="0">
                <a:solidFill>
                  <a:srgbClr val="202421"/>
                </a:solidFill>
                <a:latin typeface="DejaVu Serif"/>
                <a:ea typeface="DejaVu Serif"/>
                <a:cs typeface="DejaVu Serif"/>
              </a:rPr>
              <a:t>Academic Freedom 2026</a:t>
            </a:r>
          </a:p>
          <a:p>
            <a:pPr algn="l">
              <a:defRPr sz="2850" b="0">
                <a:solidFill>
                  <a:srgbClr val="202421"/>
                </a:solidFill>
                <a:latin typeface="DejaVu Serif"/>
                <a:ea typeface="DejaVu Serif"/>
                <a:cs typeface="DejaVu Serif"/>
              </a:defRPr>
            </a:pPr>
            <a:r>
              <a:rPr sz="3200" b="1" dirty="0" err="1">
                <a:solidFill>
                  <a:schemeClr val="tx2">
                    <a:lumMod val="90000"/>
                    <a:lumOff val="10000"/>
                  </a:schemeClr>
                </a:solidFill>
                <a:latin typeface="DejaVu Serif"/>
                <a:ea typeface="DejaVu Serif"/>
                <a:cs typeface="DejaVu Serif"/>
              </a:rPr>
              <a:t>LiP</a:t>
            </a:r>
            <a:r>
              <a:rPr lang="en-US" sz="3200" b="1" dirty="0">
                <a:solidFill>
                  <a:schemeClr val="tx2">
                    <a:lumMod val="90000"/>
                    <a:lumOff val="10000"/>
                  </a:schemeClr>
                </a:solidFill>
                <a:latin typeface="DejaVu Serif"/>
                <a:ea typeface="DejaVu Serif"/>
                <a:cs typeface="DejaVu Serif"/>
              </a:rPr>
              <a:t> </a:t>
            </a:r>
            <a:r>
              <a:rPr sz="3200" b="1" dirty="0">
                <a:solidFill>
                  <a:schemeClr val="tx2">
                    <a:lumMod val="90000"/>
                    <a:lumOff val="10000"/>
                  </a:schemeClr>
                </a:solidFill>
                <a:latin typeface="DejaVu Serif"/>
                <a:ea typeface="DejaVu Serif"/>
                <a:cs typeface="DejaVu Serif"/>
              </a:rPr>
              <a:t>Academic Action in Arabic</a:t>
            </a:r>
          </a:p>
          <a:p>
            <a:pPr algn="l">
              <a:defRPr sz="2850" b="0">
                <a:solidFill>
                  <a:srgbClr val="202421"/>
                </a:solidFill>
                <a:latin typeface="DejaVu Serif"/>
                <a:ea typeface="DejaVu Serif"/>
                <a:cs typeface="DejaVu Serif"/>
              </a:defRPr>
            </a:pPr>
            <a:r>
              <a:rPr sz="3200" b="1" dirty="0">
                <a:solidFill>
                  <a:schemeClr val="tx2">
                    <a:lumMod val="90000"/>
                    <a:lumOff val="10000"/>
                  </a:schemeClr>
                </a:solidFill>
                <a:latin typeface="DejaVu Serif"/>
                <a:ea typeface="DejaVu Serif"/>
                <a:cs typeface="DejaVu Serif"/>
              </a:rPr>
              <a:t>Education on the Israeli Campus.</a:t>
            </a:r>
          </a:p>
        </p:txBody>
      </p:sp>
      <p:sp>
        <p:nvSpPr>
          <p:cNvPr id="6" name="Rectangle 5">
            <a:extLst>
              <a:ext uri="{FF2B5EF4-FFF2-40B4-BE49-F238E27FC236}">
                <a16:creationId xmlns:a16="http://schemas.microsoft.com/office/drawing/2014/main" id="{722013B3-8D86-432B-8699-84948E39D1A2}"/>
              </a:ext>
            </a:extLst>
          </p:cNvPr>
          <p:cNvSpPr>
            <a:spLocks noGrp="1"/>
          </p:cNvSpPr>
          <p:nvPr/>
        </p:nvSpPr>
        <p:spPr>
          <a:xfrm>
            <a:off x="685800" y="4116514"/>
            <a:ext cx="6381750" cy="420815"/>
          </a:xfrm>
          <a:prstGeom prst="rect">
            <a:avLst/>
          </a:prstGeom>
          <a:noFill/>
          <a:ln w="0">
            <a:noFill/>
          </a:ln>
        </p:spPr>
        <p:txBody>
          <a:bodyPr wrap="square" lIns="0" tIns="0" rIns="0" bIns="0" anchor="t">
            <a:noAutofit/>
          </a:bodyPr>
          <a:lstStyle/>
          <a:p>
            <a:pPr algn="l">
              <a:defRPr sz="2025" b="0">
                <a:solidFill>
                  <a:srgbClr val="202421"/>
                </a:solidFill>
                <a:latin typeface="DejaVu Sans"/>
                <a:ea typeface="DejaVu Sans"/>
                <a:cs typeface="DejaVu Sans"/>
              </a:defRPr>
            </a:pPr>
            <a:r>
              <a:rPr sz="2025" b="0" dirty="0">
                <a:solidFill>
                  <a:srgbClr val="202421"/>
                </a:solidFill>
                <a:latin typeface="DejaVu Sans"/>
                <a:ea typeface="DejaVu Sans"/>
                <a:cs typeface="DejaVu Sans"/>
              </a:rPr>
              <a:t>Dr. Ofra Rechter, Department of Philosophy. </a:t>
            </a:r>
          </a:p>
        </p:txBody>
      </p:sp>
      <p:sp>
        <p:nvSpPr>
          <p:cNvPr id="8" name="Rectangle 7">
            <a:extLst>
              <a:ext uri="{FF2B5EF4-FFF2-40B4-BE49-F238E27FC236}">
                <a16:creationId xmlns:a16="http://schemas.microsoft.com/office/drawing/2014/main" id="{21AB835B-D563-43F7-8E2C-A109EEFDCDD0}"/>
              </a:ext>
            </a:extLst>
          </p:cNvPr>
          <p:cNvSpPr>
            <a:spLocks noGrp="1"/>
          </p:cNvSpPr>
          <p:nvPr/>
        </p:nvSpPr>
        <p:spPr>
          <a:xfrm>
            <a:off x="657225" y="4537329"/>
            <a:ext cx="6381750" cy="420815"/>
          </a:xfrm>
          <a:prstGeom prst="rect">
            <a:avLst/>
          </a:prstGeom>
          <a:noFill/>
          <a:ln w="0">
            <a:noFill/>
          </a:ln>
        </p:spPr>
        <p:txBody>
          <a:bodyPr wrap="square" lIns="0" tIns="0" rIns="0" bIns="0" anchor="t">
            <a:noAutofit/>
          </a:bodyPr>
          <a:lstStyle/>
          <a:p>
            <a:pPr algn="l">
              <a:defRPr sz="2025" b="0">
                <a:solidFill>
                  <a:srgbClr val="202421"/>
                </a:solidFill>
                <a:latin typeface="DejaVu Sans"/>
                <a:ea typeface="DejaVu Sans"/>
                <a:cs typeface="DejaVu Sans"/>
              </a:defRPr>
            </a:pPr>
            <a:r>
              <a:rPr sz="2025" b="0">
                <a:solidFill>
                  <a:srgbClr val="202421"/>
                </a:solidFill>
                <a:latin typeface="DejaVu Sans"/>
                <a:ea typeface="DejaVu Sans"/>
                <a:cs typeface="DejaVu Sans"/>
              </a:rPr>
              <a:t>Tel-Aviv University</a:t>
            </a:r>
          </a:p>
        </p:txBody>
      </p:sp>
      <p:sp>
        <p:nvSpPr>
          <p:cNvPr id="9" name="Rectangle 8">
            <a:extLst>
              <a:ext uri="{FF2B5EF4-FFF2-40B4-BE49-F238E27FC236}">
                <a16:creationId xmlns:a16="http://schemas.microsoft.com/office/drawing/2014/main" id="{297E1AFB-A501-4872-AF65-99E75E250545}"/>
              </a:ext>
            </a:extLst>
          </p:cNvPr>
          <p:cNvSpPr>
            <a:spLocks noGrp="1"/>
          </p:cNvSpPr>
          <p:nvPr/>
        </p:nvSpPr>
        <p:spPr>
          <a:xfrm>
            <a:off x="666750" y="6324600"/>
            <a:ext cx="571500" cy="285750"/>
          </a:xfrm>
          <a:prstGeom prst="rect">
            <a:avLst/>
          </a:prstGeom>
          <a:noFill/>
          <a:ln w="0">
            <a:noFill/>
          </a:ln>
        </p:spPr>
        <p:txBody>
          <a:bodyPr wrap="square" lIns="0" tIns="0" rIns="0" bIns="0" anchor="t">
            <a:noAutofit/>
          </a:bodyPr>
          <a:lstStyle/>
          <a:p>
            <a:pPr algn="l">
              <a:defRPr sz="1350" b="0">
                <a:solidFill>
                  <a:srgbClr val="5E625D"/>
                </a:solidFill>
                <a:latin typeface="DejaVu Sans"/>
                <a:ea typeface="DejaVu Sans"/>
                <a:cs typeface="DejaVu Sans"/>
              </a:defRPr>
            </a:pPr>
            <a:r>
              <a:rPr sz="1350" b="0">
                <a:solidFill>
                  <a:srgbClr val="5E625D"/>
                </a:solidFill>
                <a:latin typeface="DejaVu Sans"/>
                <a:ea typeface="DejaVu Sans"/>
                <a:cs typeface="DejaVu Sans"/>
              </a:rPr>
              <a:t>2</a:t>
            </a:r>
          </a:p>
        </p:txBody>
      </p:sp>
    </p:spTree>
    <p:extLst>
      <p:ext uri="{BB962C8B-B14F-4D97-AF65-F5344CB8AC3E}">
        <p14:creationId xmlns:p14="http://schemas.microsoft.com/office/powerpoint/2010/main" val="1199678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E14F5184-D588-524D-8198-B59D9BD1C8B7}"/>
            </a:ext>
          </a:extLst>
        </p:cNvPr>
        <p:cNvGrpSpPr/>
        <p:nvPr/>
      </p:nvGrpSpPr>
      <p:grpSpPr>
        <a:xfrm>
          <a:off x="0" y="0"/>
          <a:ext cx="0" cy="0"/>
          <a:chOff x="0" y="0"/>
          <a:chExt cx="0" cy="0"/>
        </a:xfrm>
      </p:grpSpPr>
      <p:sp>
        <p:nvSpPr>
          <p:cNvPr id="67" name="Google Shape;67;p13">
            <a:extLst>
              <a:ext uri="{FF2B5EF4-FFF2-40B4-BE49-F238E27FC236}">
                <a16:creationId xmlns:a16="http://schemas.microsoft.com/office/drawing/2014/main" id="{38E56EE6-CD73-0B14-99BB-7A293EB2657A}"/>
              </a:ext>
            </a:extLst>
          </p:cNvPr>
          <p:cNvSpPr txBox="1">
            <a:spLocks noGrp="1"/>
          </p:cNvSpPr>
          <p:nvPr>
            <p:ph type="ctrTitle"/>
          </p:nvPr>
        </p:nvSpPr>
        <p:spPr>
          <a:xfrm>
            <a:off x="0" y="-210206"/>
            <a:ext cx="11364721" cy="4316985"/>
          </a:xfrm>
          <a:prstGeom prst="rect">
            <a:avLst/>
          </a:prstGeom>
        </p:spPr>
        <p:txBody>
          <a:bodyPr spcFirstLastPara="1" wrap="square" lIns="121900" tIns="121900" rIns="121900" bIns="121900" anchor="b" anchorCtr="0">
            <a:noAutofit/>
          </a:bodyPr>
          <a:lstStyle/>
          <a:p>
            <a:pPr algn="l">
              <a:lnSpc>
                <a:spcPct val="100000"/>
              </a:lnSpc>
            </a:pPr>
            <a:r>
              <a:rPr lang="en-US" sz="4800" b="1" dirty="0">
                <a:solidFill>
                  <a:schemeClr val="accent4">
                    <a:lumMod val="50000"/>
                  </a:schemeClr>
                </a:solidFill>
                <a:latin typeface="Noto Sans Hebrew Medium"/>
                <a:ea typeface="Noto Sans Hebrew Medium"/>
                <a:cs typeface="Noto Sans Hebrew Medium"/>
                <a:sym typeface="Noto Sans Hebrew Medium"/>
              </a:rPr>
              <a:t>How about</a:t>
            </a:r>
            <a:br>
              <a:rPr lang="en-US" sz="4800" b="1" dirty="0">
                <a:solidFill>
                  <a:schemeClr val="accent4">
                    <a:lumMod val="50000"/>
                  </a:schemeClr>
                </a:solidFill>
                <a:latin typeface="Noto Sans Hebrew Medium"/>
                <a:ea typeface="Noto Sans Hebrew Medium"/>
                <a:cs typeface="Noto Sans Hebrew Medium"/>
                <a:sym typeface="Noto Sans Hebrew Medium"/>
              </a:rPr>
            </a:br>
            <a:r>
              <a:rPr lang="en-US" sz="4800" b="1" dirty="0">
                <a:solidFill>
                  <a:schemeClr val="accent4">
                    <a:lumMod val="50000"/>
                  </a:schemeClr>
                </a:solidFill>
                <a:latin typeface="Noto Sans Hebrew Medium"/>
                <a:ea typeface="Noto Sans Hebrew Medium"/>
                <a:cs typeface="Noto Sans Hebrew Medium"/>
                <a:sym typeface="Noto Sans Hebrew Medium"/>
              </a:rPr>
              <a:t>the academic freedom of a </a:t>
            </a:r>
            <a:br>
              <a:rPr lang="en-US" sz="4800" b="1" dirty="0">
                <a:solidFill>
                  <a:schemeClr val="accent4">
                    <a:lumMod val="50000"/>
                  </a:schemeClr>
                </a:solidFill>
                <a:latin typeface="Noto Sans Hebrew Medium"/>
                <a:ea typeface="Noto Sans Hebrew Medium"/>
                <a:cs typeface="Noto Sans Hebrew Medium"/>
                <a:sym typeface="Noto Sans Hebrew Medium"/>
              </a:rPr>
            </a:br>
            <a:r>
              <a:rPr lang="en-US" sz="4800" b="1" dirty="0">
                <a:solidFill>
                  <a:schemeClr val="accent4">
                    <a:lumMod val="50000"/>
                  </a:schemeClr>
                </a:solidFill>
                <a:latin typeface="Noto Sans Hebrew Medium"/>
                <a:ea typeface="Noto Sans Hebrew Medium"/>
                <a:cs typeface="Noto Sans Hebrew Medium"/>
                <a:sym typeface="Noto Sans Hebrew Medium"/>
              </a:rPr>
              <a:t>philosophy professor</a:t>
            </a:r>
            <a:br>
              <a:rPr lang="en-US" sz="4800" dirty="0">
                <a:latin typeface="Noto Sans Hebrew Medium"/>
                <a:ea typeface="Noto Sans Hebrew Medium"/>
                <a:cs typeface="Noto Sans Hebrew Medium"/>
                <a:sym typeface="Noto Sans Hebrew Medium"/>
              </a:rPr>
            </a:br>
            <a:r>
              <a:rPr lang="en-US" sz="4800" b="1" u="sng" dirty="0">
                <a:solidFill>
                  <a:schemeClr val="bg2">
                    <a:lumMod val="90000"/>
                  </a:schemeClr>
                </a:solidFill>
                <a:highlight>
                  <a:srgbClr val="344E85"/>
                </a:highlight>
                <a:latin typeface="Noto Sans Hebrew Medium"/>
                <a:ea typeface="Noto Sans Hebrew Medium"/>
                <a:cs typeface="Noto Sans Hebrew Medium"/>
                <a:sym typeface="Noto Sans Hebrew Medium"/>
              </a:rPr>
              <a:t>to teach both her Hebrew speaking </a:t>
            </a:r>
            <a:br>
              <a:rPr lang="en-US" sz="4800" b="1" u="sng" dirty="0">
                <a:solidFill>
                  <a:schemeClr val="bg2">
                    <a:lumMod val="90000"/>
                  </a:schemeClr>
                </a:solidFill>
                <a:highlight>
                  <a:srgbClr val="344E85"/>
                </a:highlight>
                <a:latin typeface="Noto Sans Hebrew Medium"/>
                <a:ea typeface="Noto Sans Hebrew Medium"/>
                <a:cs typeface="Noto Sans Hebrew Medium"/>
                <a:sym typeface="Noto Sans Hebrew Medium"/>
              </a:rPr>
            </a:br>
            <a:r>
              <a:rPr lang="en-US" sz="4800" b="1" u="sng" dirty="0">
                <a:solidFill>
                  <a:schemeClr val="bg2">
                    <a:lumMod val="90000"/>
                  </a:schemeClr>
                </a:solidFill>
                <a:highlight>
                  <a:srgbClr val="344E85"/>
                </a:highlight>
                <a:latin typeface="Noto Sans Hebrew Medium"/>
                <a:ea typeface="Noto Sans Hebrew Medium"/>
                <a:cs typeface="Noto Sans Hebrew Medium"/>
                <a:sym typeface="Noto Sans Hebrew Medium"/>
              </a:rPr>
              <a:t>and her Arabic speaking students</a:t>
            </a:r>
            <a:endParaRPr sz="4800" b="1" u="sng" dirty="0">
              <a:solidFill>
                <a:schemeClr val="bg2">
                  <a:lumMod val="90000"/>
                </a:schemeClr>
              </a:solidFill>
              <a:highlight>
                <a:srgbClr val="344E85"/>
              </a:highlight>
              <a:latin typeface="Noto Sans Hebrew Medium"/>
              <a:ea typeface="Noto Sans Hebrew Medium"/>
              <a:cs typeface="Noto Sans Hebrew Medium"/>
              <a:sym typeface="Noto Sans Hebrew Medium"/>
            </a:endParaRPr>
          </a:p>
        </p:txBody>
      </p:sp>
      <p:sp>
        <p:nvSpPr>
          <p:cNvPr id="68" name="Google Shape;68;p13">
            <a:extLst>
              <a:ext uri="{FF2B5EF4-FFF2-40B4-BE49-F238E27FC236}">
                <a16:creationId xmlns:a16="http://schemas.microsoft.com/office/drawing/2014/main" id="{7F59AB7D-6C84-696B-2AFA-654837396D46}"/>
              </a:ext>
            </a:extLst>
          </p:cNvPr>
          <p:cNvSpPr txBox="1">
            <a:spLocks noGrp="1"/>
          </p:cNvSpPr>
          <p:nvPr>
            <p:ph type="subTitle" idx="1"/>
          </p:nvPr>
        </p:nvSpPr>
        <p:spPr>
          <a:xfrm>
            <a:off x="0" y="3962743"/>
            <a:ext cx="11483501" cy="2393607"/>
          </a:xfrm>
          <a:prstGeom prst="rect">
            <a:avLst/>
          </a:prstGeom>
        </p:spPr>
        <p:txBody>
          <a:bodyPr spcFirstLastPara="1" wrap="square" lIns="121900" tIns="121900" rIns="121900" bIns="121900" anchor="t" anchorCtr="0">
            <a:normAutofit/>
          </a:bodyPr>
          <a:lstStyle/>
          <a:p>
            <a:pPr marL="0" indent="0" algn="l">
              <a:spcBef>
                <a:spcPts val="0"/>
              </a:spcBef>
            </a:pPr>
            <a:r>
              <a:rPr lang="en-US" sz="2800" b="1" dirty="0">
                <a:solidFill>
                  <a:schemeClr val="accent4">
                    <a:lumMod val="50000"/>
                  </a:schemeClr>
                </a:solidFill>
                <a:latin typeface="Noto Sans Hebrew Light"/>
                <a:ea typeface="Noto Sans Hebrew Light"/>
                <a:cs typeface="Noto Sans Hebrew Light"/>
                <a:sym typeface="Noto Sans Hebrew Light"/>
              </a:rPr>
              <a:t>On an Israeli Campus </a:t>
            </a:r>
          </a:p>
          <a:p>
            <a:pPr marL="0" indent="0" algn="l">
              <a:spcBef>
                <a:spcPts val="0"/>
              </a:spcBef>
            </a:pPr>
            <a:r>
              <a:rPr lang="en-US" sz="2800" b="1" dirty="0">
                <a:solidFill>
                  <a:schemeClr val="accent4">
                    <a:lumMod val="50000"/>
                  </a:schemeClr>
                </a:solidFill>
                <a:latin typeface="Noto Sans Hebrew Light"/>
                <a:ea typeface="Noto Sans Hebrew Light"/>
                <a:cs typeface="Noto Sans Hebrew Light"/>
                <a:sym typeface="Noto Sans Hebrew Light"/>
              </a:rPr>
              <a:t>Under any-and- all circumstances;</a:t>
            </a:r>
          </a:p>
          <a:p>
            <a:pPr marL="0" indent="0" algn="l">
              <a:spcBef>
                <a:spcPts val="0"/>
              </a:spcBef>
            </a:pPr>
            <a:r>
              <a:rPr lang="en-US" sz="2800" b="1" dirty="0">
                <a:solidFill>
                  <a:schemeClr val="accent4">
                    <a:lumMod val="50000"/>
                  </a:schemeClr>
                </a:solidFill>
                <a:latin typeface="Noto Sans Hebrew Light"/>
                <a:ea typeface="Noto Sans Hebrew Light"/>
                <a:cs typeface="Noto Sans Hebrew Light"/>
                <a:sym typeface="Noto Sans Hebrew Light"/>
              </a:rPr>
              <a:t>including in times of </a:t>
            </a:r>
            <a:r>
              <a:rPr lang="en-US" sz="2800" b="1" i="1" dirty="0">
                <a:solidFill>
                  <a:schemeClr val="accent4">
                    <a:lumMod val="50000"/>
                  </a:schemeClr>
                </a:solidFill>
                <a:highlight>
                  <a:srgbClr val="C0C0C0"/>
                </a:highlight>
                <a:latin typeface="Noto Sans Hebrew Light"/>
                <a:ea typeface="Noto Sans Hebrew Light"/>
                <a:cs typeface="Noto Sans Hebrew Light"/>
                <a:sym typeface="Noto Sans Hebrew Light"/>
              </a:rPr>
              <a:t>silencing</a:t>
            </a:r>
            <a:r>
              <a:rPr lang="en-US" sz="2800" b="1" i="1" dirty="0">
                <a:solidFill>
                  <a:schemeClr val="accent4">
                    <a:lumMod val="50000"/>
                  </a:schemeClr>
                </a:solidFill>
                <a:latin typeface="Noto Sans Hebrew Light"/>
                <a:ea typeface="Noto Sans Hebrew Light"/>
                <a:cs typeface="Noto Sans Hebrew Light"/>
                <a:sym typeface="Noto Sans Hebrew Light"/>
              </a:rPr>
              <a:t> crises</a:t>
            </a:r>
            <a:r>
              <a:rPr lang="en-US" sz="2800" b="1" dirty="0">
                <a:solidFill>
                  <a:schemeClr val="accent4">
                    <a:lumMod val="50000"/>
                  </a:schemeClr>
                </a:solidFill>
                <a:latin typeface="Noto Sans Hebrew Light"/>
                <a:ea typeface="Noto Sans Hebrew Light"/>
                <a:cs typeface="Noto Sans Hebrew Light"/>
                <a:sym typeface="Noto Sans Hebrew Light"/>
              </a:rPr>
              <a:t>, </a:t>
            </a:r>
          </a:p>
          <a:p>
            <a:pPr marL="0" indent="0" algn="l">
              <a:spcBef>
                <a:spcPts val="0"/>
              </a:spcBef>
            </a:pPr>
            <a:r>
              <a:rPr lang="en-US" sz="2800" b="1" dirty="0">
                <a:solidFill>
                  <a:schemeClr val="accent4">
                    <a:lumMod val="50000"/>
                  </a:schemeClr>
                </a:solidFill>
                <a:latin typeface="Noto Sans Hebrew Light"/>
                <a:ea typeface="Noto Sans Hebrew Light"/>
                <a:cs typeface="Noto Sans Hebrew Light"/>
                <a:sym typeface="Noto Sans Hebrew Light"/>
              </a:rPr>
              <a:t>			devastating violence,</a:t>
            </a:r>
          </a:p>
          <a:p>
            <a:pPr lvl="6" algn="l">
              <a:spcBef>
                <a:spcPts val="0"/>
              </a:spcBef>
            </a:pPr>
            <a:r>
              <a:rPr lang="en-US" sz="2800" b="1" dirty="0">
                <a:solidFill>
                  <a:schemeClr val="accent4">
                    <a:lumMod val="50000"/>
                  </a:schemeClr>
                </a:solidFill>
                <a:latin typeface="Noto Sans Hebrew Light"/>
                <a:ea typeface="Noto Sans Hebrew Light"/>
                <a:cs typeface="Noto Sans Hebrew Light"/>
                <a:sym typeface="Noto Sans Hebrew Light"/>
              </a:rPr>
              <a:t>a horrifying war?</a:t>
            </a:r>
          </a:p>
          <a:p>
            <a:pPr marL="0" indent="0" algn="l">
              <a:spcBef>
                <a:spcPts val="0"/>
              </a:spcBef>
            </a:pPr>
            <a:endParaRPr lang="en-US" sz="2400" b="1" dirty="0">
              <a:solidFill>
                <a:srgbClr val="C00000"/>
              </a:solidFill>
              <a:latin typeface="Noto Sans Hebrew Light"/>
              <a:ea typeface="Noto Sans Hebrew Light"/>
              <a:cs typeface="Noto Sans Hebrew Light"/>
              <a:sym typeface="Noto Sans Hebrew Light"/>
            </a:endParaRPr>
          </a:p>
          <a:p>
            <a:pPr marL="0" indent="0" algn="l">
              <a:spcBef>
                <a:spcPts val="0"/>
              </a:spcBef>
            </a:pPr>
            <a:endParaRPr dirty="0">
              <a:latin typeface="Noto Sans Hebrew Light"/>
              <a:ea typeface="Noto Sans Hebrew Light"/>
              <a:cs typeface="Noto Sans Hebrew Light"/>
              <a:sym typeface="Noto Sans Hebrew Light"/>
            </a:endParaRPr>
          </a:p>
        </p:txBody>
      </p:sp>
      <p:sp>
        <p:nvSpPr>
          <p:cNvPr id="2" name="Slide Number Placeholder 1">
            <a:extLst>
              <a:ext uri="{FF2B5EF4-FFF2-40B4-BE49-F238E27FC236}">
                <a16:creationId xmlns:a16="http://schemas.microsoft.com/office/drawing/2014/main" id="{320F8B3C-CEF0-5A86-06F5-80D7BDF48F97}"/>
              </a:ext>
            </a:extLst>
          </p:cNvPr>
          <p:cNvSpPr>
            <a:spLocks noGrp="1"/>
          </p:cNvSpPr>
          <p:nvPr>
            <p:ph type="sldNum" idx="12"/>
          </p:nvPr>
        </p:nvSpPr>
        <p:spPr/>
        <p:txBody>
          <a:bodyPr/>
          <a:lstStyle/>
          <a:p>
            <a:pPr algn="r"/>
            <a:fld id="{00000000-1234-1234-1234-123412341234}" type="slidenum">
              <a:rPr lang="en-GB" smtClean="0"/>
              <a:pPr algn="r"/>
              <a:t>2</a:t>
            </a:fld>
            <a:endParaRPr lang="en-GB"/>
          </a:p>
        </p:txBody>
      </p:sp>
      <p:pic>
        <p:nvPicPr>
          <p:cNvPr id="4" name="Picture 3">
            <a:extLst>
              <a:ext uri="{FF2B5EF4-FFF2-40B4-BE49-F238E27FC236}">
                <a16:creationId xmlns:a16="http://schemas.microsoft.com/office/drawing/2014/main" id="{A43A420E-26C6-6B5C-9BB3-F31C0736FC03}"/>
              </a:ext>
            </a:extLst>
          </p:cNvPr>
          <p:cNvPicPr>
            <a:picLocks noChangeAspect="1"/>
          </p:cNvPicPr>
          <p:nvPr/>
        </p:nvPicPr>
        <p:blipFill>
          <a:blip r:embed="rId3"/>
          <a:stretch>
            <a:fillRect/>
          </a:stretch>
        </p:blipFill>
        <p:spPr>
          <a:xfrm>
            <a:off x="10030690" y="0"/>
            <a:ext cx="2525457" cy="6858000"/>
          </a:xfrm>
          <a:prstGeom prst="rect">
            <a:avLst/>
          </a:prstGeom>
        </p:spPr>
      </p:pic>
    </p:spTree>
    <p:extLst>
      <p:ext uri="{BB962C8B-B14F-4D97-AF65-F5344CB8AC3E}">
        <p14:creationId xmlns:p14="http://schemas.microsoft.com/office/powerpoint/2010/main" val="2362582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1D7D3A5-0B32-43FE-BE8A-44D8B02B503B}"/>
              </a:ext>
            </a:extLst>
          </p:cNvPr>
          <p:cNvSpPr>
            <a:spLocks noGrp="1"/>
          </p:cNvSpPr>
          <p:nvPr/>
        </p:nvSpPr>
        <p:spPr>
          <a:xfrm>
            <a:off x="7159492" y="62657"/>
            <a:ext cx="5238750" cy="6858000"/>
          </a:xfrm>
          <a:prstGeom prst="rect">
            <a:avLst/>
          </a:prstGeom>
          <a:solidFill>
            <a:srgbClr val="F5F2EA"/>
          </a:solidFill>
          <a:ln w="0">
            <a:noFill/>
          </a:ln>
        </p:spPr>
        <p:txBody>
          <a:bodyPr/>
          <a:lstStyle/>
          <a:p>
            <a:pPr marL="0" algn="r" defTabSz="914400" rtl="1" eaLnBrk="1" latinLnBrk="0" hangingPunct="1"/>
            <a:endParaRPr lang="en-US"/>
          </a:p>
        </p:txBody>
      </p:sp>
      <p:pic>
        <p:nvPicPr>
          <p:cNvPr id="13" name="Picture 12"/>
          <p:cNvPicPr>
            <a:picLocks noChangeAspect="1"/>
          </p:cNvPicPr>
          <p:nvPr/>
        </p:nvPicPr>
        <p:blipFill>
          <a:blip r:embed="rId3"/>
          <a:srcRect t="465" b="465"/>
          <a:stretch>
            <a:fillRect/>
          </a:stretch>
        </p:blipFill>
        <p:spPr>
          <a:xfrm>
            <a:off x="6797068" y="19708"/>
            <a:ext cx="5064788" cy="6881240"/>
          </a:xfrm>
          <a:prstGeom prst="rect">
            <a:avLst/>
          </a:prstGeom>
        </p:spPr>
      </p:pic>
      <p:sp>
        <p:nvSpPr>
          <p:cNvPr id="3" name="Rectangle 2">
            <a:extLst>
              <a:ext uri="{FF2B5EF4-FFF2-40B4-BE49-F238E27FC236}">
                <a16:creationId xmlns:a16="http://schemas.microsoft.com/office/drawing/2014/main" id="{14117F61-DC0F-4867-9E45-38303C6BDD89}"/>
              </a:ext>
            </a:extLst>
          </p:cNvPr>
          <p:cNvSpPr>
            <a:spLocks noGrp="1"/>
          </p:cNvSpPr>
          <p:nvPr/>
        </p:nvSpPr>
        <p:spPr>
          <a:xfrm>
            <a:off x="609600" y="561975"/>
            <a:ext cx="800100" cy="38100"/>
          </a:xfrm>
          <a:prstGeom prst="rect">
            <a:avLst/>
          </a:prstGeom>
          <a:solidFill>
            <a:srgbClr val="344E85"/>
          </a:solidFill>
          <a:ln w="0">
            <a:noFill/>
          </a:ln>
        </p:spPr>
        <p:txBody>
          <a:bodyPr/>
          <a:lstStyle/>
          <a:p>
            <a:endParaRPr lang="en-US"/>
          </a:p>
        </p:txBody>
      </p:sp>
      <p:sp>
        <p:nvSpPr>
          <p:cNvPr id="4" name="Rectangle 3">
            <a:extLst>
              <a:ext uri="{FF2B5EF4-FFF2-40B4-BE49-F238E27FC236}">
                <a16:creationId xmlns:a16="http://schemas.microsoft.com/office/drawing/2014/main" id="{07C08B76-D0E7-42C5-A0FC-C283C8EA32E4}"/>
              </a:ext>
            </a:extLst>
          </p:cNvPr>
          <p:cNvSpPr>
            <a:spLocks noGrp="1"/>
          </p:cNvSpPr>
          <p:nvPr/>
        </p:nvSpPr>
        <p:spPr>
          <a:xfrm>
            <a:off x="252806" y="561975"/>
            <a:ext cx="6684147" cy="2867025"/>
          </a:xfrm>
          <a:prstGeom prst="rect">
            <a:avLst/>
          </a:prstGeom>
          <a:noFill/>
          <a:ln w="0">
            <a:noFill/>
          </a:ln>
        </p:spPr>
        <p:txBody>
          <a:bodyPr wrap="square" lIns="0" tIns="0" rIns="0" bIns="0" anchor="t">
            <a:noAutofit/>
          </a:bodyPr>
          <a:lstStyle/>
          <a:p>
            <a:pPr algn="l">
              <a:defRPr sz="2550" b="0">
                <a:solidFill>
                  <a:srgbClr val="202421"/>
                </a:solidFill>
                <a:latin typeface="DejaVu Serif"/>
                <a:ea typeface="DejaVu Serif"/>
                <a:cs typeface="DejaVu Serif"/>
              </a:defRPr>
            </a:pPr>
            <a:r>
              <a:rPr lang="en-US" sz="2800" b="0" dirty="0">
                <a:solidFill>
                  <a:srgbClr val="202421"/>
                </a:solidFill>
                <a:latin typeface="David" panose="020E0502060401010101" pitchFamily="34" charset="-79"/>
                <a:ea typeface="DejaVu Serif"/>
                <a:cs typeface="David" panose="020E0502060401010101" pitchFamily="34" charset="-79"/>
              </a:rPr>
              <a:t>Let’s start by asking about </a:t>
            </a:r>
          </a:p>
          <a:p>
            <a:pPr algn="l">
              <a:defRPr sz="2550" b="0">
                <a:solidFill>
                  <a:srgbClr val="202421"/>
                </a:solidFill>
                <a:latin typeface="DejaVu Serif"/>
                <a:ea typeface="DejaVu Serif"/>
                <a:cs typeface="DejaVu Serif"/>
              </a:defRPr>
            </a:pPr>
            <a:r>
              <a:rPr sz="2800" b="0" dirty="0">
                <a:solidFill>
                  <a:srgbClr val="202421"/>
                </a:solidFill>
                <a:latin typeface="David" panose="020E0502060401010101" pitchFamily="34" charset="-79"/>
                <a:ea typeface="DejaVu Serif"/>
                <a:cs typeface="David" panose="020E0502060401010101" pitchFamily="34" charset="-79"/>
              </a:rPr>
              <a:t>the </a:t>
            </a:r>
            <a:r>
              <a:rPr lang="en-US" sz="2800" b="0" dirty="0">
                <a:solidFill>
                  <a:srgbClr val="202421"/>
                </a:solidFill>
                <a:latin typeface="David" panose="020E0502060401010101" pitchFamily="34" charset="-79"/>
                <a:ea typeface="DejaVu Serif"/>
                <a:cs typeface="David" panose="020E0502060401010101" pitchFamily="34" charset="-79"/>
              </a:rPr>
              <a:t>basic </a:t>
            </a:r>
            <a:r>
              <a:rPr sz="2800" b="0" dirty="0">
                <a:solidFill>
                  <a:srgbClr val="202421"/>
                </a:solidFill>
                <a:latin typeface="David" panose="020E0502060401010101" pitchFamily="34" charset="-79"/>
                <a:ea typeface="DejaVu Serif"/>
                <a:cs typeface="David" panose="020E0502060401010101" pitchFamily="34" charset="-79"/>
              </a:rPr>
              <a:t>academic freedom </a:t>
            </a:r>
            <a:endParaRPr lang="en-US" sz="2800" b="0" dirty="0">
              <a:solidFill>
                <a:srgbClr val="202421"/>
              </a:solidFill>
              <a:latin typeface="David" panose="020E0502060401010101" pitchFamily="34" charset="-79"/>
              <a:ea typeface="DejaVu Serif"/>
              <a:cs typeface="David" panose="020E0502060401010101" pitchFamily="34" charset="-79"/>
            </a:endParaRPr>
          </a:p>
          <a:p>
            <a:pPr>
              <a:defRPr sz="2550" b="0">
                <a:solidFill>
                  <a:srgbClr val="202421"/>
                </a:solidFill>
                <a:latin typeface="DejaVu Serif"/>
                <a:ea typeface="DejaVu Serif"/>
                <a:cs typeface="DejaVu Serif"/>
              </a:defRPr>
            </a:pPr>
            <a:r>
              <a:rPr sz="2800" b="0" dirty="0">
                <a:solidFill>
                  <a:srgbClr val="202421"/>
                </a:solidFill>
                <a:latin typeface="David" panose="020E0502060401010101" pitchFamily="34" charset="-79"/>
                <a:ea typeface="DejaVu Serif"/>
                <a:cs typeface="David" panose="020E0502060401010101" pitchFamily="34" charset="-79"/>
              </a:rPr>
              <a:t>of a philosophy professor</a:t>
            </a:r>
            <a:endParaRPr lang="en-GB" sz="2800" b="0" dirty="0">
              <a:solidFill>
                <a:srgbClr val="52534F"/>
              </a:solidFill>
              <a:latin typeface="David" panose="020E0502060401010101" pitchFamily="34" charset="-79"/>
              <a:ea typeface="DejaVu Serif"/>
              <a:cs typeface="David" panose="020E0502060401010101" pitchFamily="34" charset="-79"/>
              <a:sym typeface="Noto Sans Hebrew Light"/>
            </a:endParaRPr>
          </a:p>
          <a:p>
            <a:pPr>
              <a:defRPr sz="2550" b="0">
                <a:solidFill>
                  <a:srgbClr val="202421"/>
                </a:solidFill>
                <a:latin typeface="DejaVu Serif"/>
                <a:ea typeface="DejaVu Serif"/>
                <a:cs typeface="DejaVu Serif"/>
              </a:defRPr>
            </a:pPr>
            <a:r>
              <a:rPr lang="en-GB" sz="2800" dirty="0">
                <a:solidFill>
                  <a:srgbClr val="52534F"/>
                </a:solidFill>
                <a:latin typeface="David" panose="020E0502060401010101" pitchFamily="34" charset="-79"/>
                <a:ea typeface="Noto Sans Hebrew Light"/>
                <a:cs typeface="David" panose="020E0502060401010101" pitchFamily="34" charset="-79"/>
                <a:sym typeface="Noto Sans Hebrew Light"/>
              </a:rPr>
              <a:t>on an Israeli Campus </a:t>
            </a:r>
            <a:endParaRPr sz="2800" b="0" dirty="0">
              <a:solidFill>
                <a:srgbClr val="202421"/>
              </a:solidFill>
              <a:latin typeface="David" panose="020E0502060401010101" pitchFamily="34" charset="-79"/>
              <a:ea typeface="DejaVu Serif"/>
              <a:cs typeface="David" panose="020E0502060401010101" pitchFamily="34" charset="-79"/>
            </a:endParaRPr>
          </a:p>
          <a:p>
            <a:pPr algn="l">
              <a:defRPr sz="2550" b="0">
                <a:solidFill>
                  <a:srgbClr val="202421"/>
                </a:solidFill>
                <a:latin typeface="DejaVu Serif"/>
                <a:ea typeface="DejaVu Serif"/>
                <a:cs typeface="DejaVu Serif"/>
              </a:defRPr>
            </a:pPr>
            <a:r>
              <a:rPr sz="3200" b="1" dirty="0">
                <a:solidFill>
                  <a:schemeClr val="tx2">
                    <a:lumMod val="90000"/>
                    <a:lumOff val="10000"/>
                  </a:schemeClr>
                </a:solidFill>
                <a:latin typeface="DejaVu Serif"/>
                <a:ea typeface="DejaVu Serif"/>
                <a:cs typeface="DejaVu Serif"/>
              </a:rPr>
              <a:t>to teach both her Hebrew</a:t>
            </a:r>
            <a:r>
              <a:rPr lang="en-US" sz="3200" b="1" dirty="0">
                <a:solidFill>
                  <a:schemeClr val="tx2">
                    <a:lumMod val="90000"/>
                    <a:lumOff val="10000"/>
                  </a:schemeClr>
                </a:solidFill>
                <a:latin typeface="DejaVu Serif"/>
                <a:ea typeface="DejaVu Serif"/>
                <a:cs typeface="DejaVu Serif"/>
              </a:rPr>
              <a:t>-</a:t>
            </a:r>
            <a:r>
              <a:rPr sz="3200" b="1" dirty="0">
                <a:solidFill>
                  <a:schemeClr val="tx2">
                    <a:lumMod val="90000"/>
                    <a:lumOff val="10000"/>
                  </a:schemeClr>
                </a:solidFill>
                <a:latin typeface="DejaVu Serif"/>
                <a:ea typeface="DejaVu Serif"/>
                <a:cs typeface="DejaVu Serif"/>
              </a:rPr>
              <a:t>speaking </a:t>
            </a:r>
          </a:p>
          <a:p>
            <a:pPr algn="l">
              <a:defRPr sz="2550" b="0">
                <a:solidFill>
                  <a:srgbClr val="202421"/>
                </a:solidFill>
                <a:latin typeface="DejaVu Serif"/>
                <a:ea typeface="DejaVu Serif"/>
                <a:cs typeface="DejaVu Serif"/>
              </a:defRPr>
            </a:pPr>
            <a:r>
              <a:rPr lang="en-US" sz="3200" b="1" dirty="0">
                <a:solidFill>
                  <a:schemeClr val="tx2">
                    <a:lumMod val="90000"/>
                    <a:lumOff val="10000"/>
                  </a:schemeClr>
                </a:solidFill>
                <a:latin typeface="DejaVu Serif"/>
                <a:ea typeface="DejaVu Serif"/>
                <a:cs typeface="DejaVu Serif"/>
              </a:rPr>
              <a:t>And</a:t>
            </a:r>
            <a:r>
              <a:rPr sz="3200" b="1" dirty="0">
                <a:solidFill>
                  <a:schemeClr val="tx2">
                    <a:lumMod val="90000"/>
                    <a:lumOff val="10000"/>
                  </a:schemeClr>
                </a:solidFill>
                <a:latin typeface="DejaVu Serif"/>
                <a:ea typeface="DejaVu Serif"/>
                <a:cs typeface="DejaVu Serif"/>
              </a:rPr>
              <a:t> her Arabic</a:t>
            </a:r>
            <a:r>
              <a:rPr lang="en-US" sz="3200" b="1" dirty="0">
                <a:solidFill>
                  <a:schemeClr val="tx2">
                    <a:lumMod val="90000"/>
                    <a:lumOff val="10000"/>
                  </a:schemeClr>
                </a:solidFill>
                <a:latin typeface="DejaVu Serif"/>
                <a:ea typeface="DejaVu Serif"/>
                <a:cs typeface="DejaVu Serif"/>
              </a:rPr>
              <a:t>-</a:t>
            </a:r>
            <a:r>
              <a:rPr sz="3200" b="1" dirty="0">
                <a:solidFill>
                  <a:schemeClr val="tx2">
                    <a:lumMod val="90000"/>
                    <a:lumOff val="10000"/>
                  </a:schemeClr>
                </a:solidFill>
                <a:latin typeface="DejaVu Serif"/>
                <a:ea typeface="DejaVu Serif"/>
                <a:cs typeface="DejaVu Serif"/>
              </a:rPr>
              <a:t>speaking students</a:t>
            </a:r>
          </a:p>
        </p:txBody>
      </p:sp>
      <p:sp>
        <p:nvSpPr>
          <p:cNvPr id="11" name="Rectangle 10">
            <a:extLst>
              <a:ext uri="{FF2B5EF4-FFF2-40B4-BE49-F238E27FC236}">
                <a16:creationId xmlns:a16="http://schemas.microsoft.com/office/drawing/2014/main" id="{03B42337-E61A-43B1-8BB3-C57AE1BF8802}"/>
              </a:ext>
            </a:extLst>
          </p:cNvPr>
          <p:cNvSpPr>
            <a:spLocks noGrp="1"/>
          </p:cNvSpPr>
          <p:nvPr/>
        </p:nvSpPr>
        <p:spPr>
          <a:xfrm>
            <a:off x="628650" y="6257925"/>
            <a:ext cx="476250" cy="285750"/>
          </a:xfrm>
          <a:prstGeom prst="rect">
            <a:avLst/>
          </a:prstGeom>
          <a:noFill/>
          <a:ln w="0">
            <a:noFill/>
          </a:ln>
        </p:spPr>
        <p:txBody>
          <a:bodyPr wrap="square" lIns="0" tIns="0" rIns="0" bIns="0" anchor="t">
            <a:noAutofit/>
          </a:bodyPr>
          <a:lstStyle/>
          <a:p>
            <a:pPr algn="l">
              <a:defRPr sz="1350" b="0">
                <a:solidFill>
                  <a:srgbClr val="202421"/>
                </a:solidFill>
                <a:latin typeface="DejaVu Sans"/>
                <a:ea typeface="DejaVu Sans"/>
                <a:cs typeface="DejaVu Sans"/>
              </a:defRPr>
            </a:pPr>
            <a:r>
              <a:rPr sz="1350" b="0">
                <a:solidFill>
                  <a:srgbClr val="202421"/>
                </a:solidFill>
                <a:latin typeface="DejaVu Sans"/>
                <a:ea typeface="DejaVu Sans"/>
                <a:cs typeface="DejaVu Sans"/>
              </a:rPr>
              <a:t>3</a:t>
            </a:r>
          </a:p>
        </p:txBody>
      </p:sp>
      <p:sp>
        <p:nvSpPr>
          <p:cNvPr id="14" name="Rectangle 13">
            <a:extLst>
              <a:ext uri="{FF2B5EF4-FFF2-40B4-BE49-F238E27FC236}">
                <a16:creationId xmlns:a16="http://schemas.microsoft.com/office/drawing/2014/main" id="{9915FF29-90D3-570D-2133-0E39B9B7E314}"/>
              </a:ext>
            </a:extLst>
          </p:cNvPr>
          <p:cNvSpPr>
            <a:spLocks noGrp="1"/>
          </p:cNvSpPr>
          <p:nvPr/>
        </p:nvSpPr>
        <p:spPr>
          <a:xfrm>
            <a:off x="7782087" y="0"/>
            <a:ext cx="45719" cy="6920657"/>
          </a:xfrm>
          <a:prstGeom prst="rect">
            <a:avLst/>
          </a:prstGeom>
          <a:solidFill>
            <a:srgbClr val="202421"/>
          </a:solidFill>
          <a:ln w="0">
            <a:noFill/>
          </a:ln>
        </p:spPr>
        <p:txBody>
          <a:bodyPr/>
          <a:lstStyle/>
          <a:p>
            <a:pPr marL="0" algn="r" defTabSz="914400" rtl="1" eaLnBrk="1" latinLnBrk="0" hangingPunct="1"/>
            <a:endParaRPr lang="en-US"/>
          </a:p>
        </p:txBody>
      </p:sp>
      <p:sp>
        <p:nvSpPr>
          <p:cNvPr id="16" name="TextBox 15">
            <a:extLst>
              <a:ext uri="{FF2B5EF4-FFF2-40B4-BE49-F238E27FC236}">
                <a16:creationId xmlns:a16="http://schemas.microsoft.com/office/drawing/2014/main" id="{53D05F10-40EF-3CD8-97C8-2F6A942F05A0}"/>
              </a:ext>
            </a:extLst>
          </p:cNvPr>
          <p:cNvSpPr txBox="1"/>
          <p:nvPr/>
        </p:nvSpPr>
        <p:spPr>
          <a:xfrm>
            <a:off x="252806" y="3212247"/>
            <a:ext cx="6187468" cy="3262432"/>
          </a:xfrm>
          <a:prstGeom prst="rect">
            <a:avLst/>
          </a:prstGeom>
          <a:noFill/>
        </p:spPr>
        <p:txBody>
          <a:bodyPr wrap="square">
            <a:spAutoFit/>
          </a:bodyPr>
          <a:lstStyle/>
          <a:p>
            <a:pPr marL="0" indent="0" algn="l">
              <a:spcBef>
                <a:spcPts val="0"/>
              </a:spcBef>
            </a:pPr>
            <a:r>
              <a:rPr lang="en-GB" sz="2400" dirty="0">
                <a:solidFill>
                  <a:srgbClr val="52534F"/>
                </a:solidFill>
                <a:latin typeface="Noto Sans Hebrew Light"/>
                <a:ea typeface="Noto Sans Hebrew Light"/>
                <a:cs typeface="Noto Sans Hebrew Light"/>
                <a:sym typeface="Noto Sans Hebrew Light"/>
              </a:rPr>
              <a:t>*</a:t>
            </a:r>
            <a:endParaRPr lang="en-GB" sz="2800" dirty="0">
              <a:solidFill>
                <a:srgbClr val="52534F"/>
              </a:solidFill>
              <a:latin typeface="David" panose="020E0502060401010101" pitchFamily="34" charset="-79"/>
              <a:ea typeface="Noto Sans Hebrew Light"/>
              <a:cs typeface="David" panose="020E0502060401010101" pitchFamily="34" charset="-79"/>
              <a:sym typeface="Noto Sans Hebrew Light"/>
            </a:endParaRPr>
          </a:p>
          <a:p>
            <a:pPr marL="0" indent="0" algn="l">
              <a:spcBef>
                <a:spcPts val="0"/>
              </a:spcBef>
            </a:pPr>
            <a:r>
              <a:rPr lang="en-GB" sz="2800" dirty="0">
                <a:solidFill>
                  <a:srgbClr val="52534F"/>
                </a:solidFill>
                <a:latin typeface="David" panose="020E0502060401010101" pitchFamily="34" charset="-79"/>
                <a:ea typeface="Noto Sans Hebrew Light"/>
                <a:cs typeface="David" panose="020E0502060401010101" pitchFamily="34" charset="-79"/>
                <a:sym typeface="Noto Sans Hebrew Light"/>
              </a:rPr>
              <a:t>* Under any – and- all circumstances;</a:t>
            </a:r>
          </a:p>
          <a:p>
            <a:pPr marL="342900" indent="-342900" algn="l">
              <a:spcBef>
                <a:spcPts val="0"/>
              </a:spcBef>
              <a:buFont typeface="Arial" panose="020B0604020202020204" pitchFamily="34" charset="0"/>
              <a:buChar char="•"/>
            </a:pPr>
            <a:r>
              <a:rPr lang="en-GB" sz="2800" dirty="0">
                <a:solidFill>
                  <a:srgbClr val="344E85"/>
                </a:solidFill>
                <a:latin typeface="David" panose="020E0502060401010101" pitchFamily="34" charset="-79"/>
                <a:ea typeface="Noto Sans Hebrew Light"/>
                <a:cs typeface="David" panose="020E0502060401010101" pitchFamily="34" charset="-79"/>
                <a:sym typeface="Noto Sans Hebrew Light"/>
              </a:rPr>
              <a:t>including</a:t>
            </a:r>
            <a:r>
              <a:rPr lang="en-GB" sz="2800" dirty="0">
                <a:solidFill>
                  <a:srgbClr val="52534F"/>
                </a:solidFill>
                <a:latin typeface="David" panose="020E0502060401010101" pitchFamily="34" charset="-79"/>
                <a:ea typeface="Noto Sans Hebrew Light"/>
                <a:cs typeface="David" panose="020E0502060401010101" pitchFamily="34" charset="-79"/>
                <a:sym typeface="Noto Sans Hebrew Light"/>
              </a:rPr>
              <a:t> in times of </a:t>
            </a:r>
          </a:p>
          <a:p>
            <a:pPr marL="800100" lvl="1" indent="-342900">
              <a:buFont typeface="Arial" panose="020B0604020202020204" pitchFamily="34" charset="0"/>
              <a:buChar char="•"/>
            </a:pPr>
            <a:r>
              <a:rPr lang="en-GB" sz="2800" i="1" dirty="0">
                <a:solidFill>
                  <a:srgbClr val="52534F"/>
                </a:solidFill>
                <a:latin typeface="David" panose="020E0502060401010101" pitchFamily="34" charset="-79"/>
                <a:ea typeface="Noto Sans Hebrew Light"/>
                <a:cs typeface="David" panose="020E0502060401010101" pitchFamily="34" charset="-79"/>
                <a:sym typeface="Noto Sans Hebrew Light"/>
              </a:rPr>
              <a:t>silencing crises</a:t>
            </a:r>
            <a:r>
              <a:rPr lang="en-GB" sz="2800" dirty="0">
                <a:solidFill>
                  <a:srgbClr val="52534F"/>
                </a:solidFill>
                <a:latin typeface="David" panose="020E0502060401010101" pitchFamily="34" charset="-79"/>
                <a:ea typeface="Noto Sans Hebrew Light"/>
                <a:cs typeface="David" panose="020E0502060401010101" pitchFamily="34" charset="-79"/>
                <a:sym typeface="Noto Sans Hebrew Light"/>
              </a:rPr>
              <a:t>, </a:t>
            </a:r>
          </a:p>
          <a:p>
            <a:pPr marL="800100" lvl="1" indent="-342900">
              <a:buFont typeface="Arial" panose="020B0604020202020204" pitchFamily="34" charset="0"/>
              <a:buChar char="•"/>
            </a:pPr>
            <a:r>
              <a:rPr lang="en-GB" sz="2800" i="1" dirty="0">
                <a:solidFill>
                  <a:srgbClr val="52534F"/>
                </a:solidFill>
                <a:latin typeface="David" panose="020E0502060401010101" pitchFamily="34" charset="-79"/>
                <a:ea typeface="Noto Sans Hebrew Light"/>
                <a:cs typeface="David" panose="020E0502060401010101" pitchFamily="34" charset="-79"/>
                <a:sym typeface="Noto Sans Hebrew Light"/>
              </a:rPr>
              <a:t>devastating violence</a:t>
            </a:r>
            <a:r>
              <a:rPr lang="en-GB" sz="2800" dirty="0">
                <a:solidFill>
                  <a:srgbClr val="52534F"/>
                </a:solidFill>
                <a:latin typeface="David" panose="020E0502060401010101" pitchFamily="34" charset="-79"/>
                <a:ea typeface="Noto Sans Hebrew Light"/>
                <a:cs typeface="David" panose="020E0502060401010101" pitchFamily="34" charset="-79"/>
                <a:sym typeface="Noto Sans Hebrew Light"/>
              </a:rPr>
              <a:t>,</a:t>
            </a:r>
          </a:p>
          <a:p>
            <a:pPr marL="800100" lvl="1" indent="-342900">
              <a:buFont typeface="Arial" panose="020B0604020202020204" pitchFamily="34" charset="0"/>
              <a:buChar char="•"/>
            </a:pPr>
            <a:r>
              <a:rPr lang="en-GB" sz="2800" dirty="0">
                <a:solidFill>
                  <a:srgbClr val="52534F"/>
                </a:solidFill>
                <a:latin typeface="David" panose="020E0502060401010101" pitchFamily="34" charset="-79"/>
                <a:ea typeface="Noto Sans Hebrew Light"/>
                <a:cs typeface="David" panose="020E0502060401010101" pitchFamily="34" charset="-79"/>
                <a:sym typeface="Noto Sans Hebrew Light"/>
              </a:rPr>
              <a:t>and </a:t>
            </a:r>
            <a:r>
              <a:rPr lang="en-GB" sz="2800" i="1" dirty="0">
                <a:solidFill>
                  <a:srgbClr val="52534F"/>
                </a:solidFill>
                <a:latin typeface="David" panose="020E0502060401010101" pitchFamily="34" charset="-79"/>
                <a:ea typeface="Noto Sans Hebrew Light"/>
                <a:cs typeface="David" panose="020E0502060401010101" pitchFamily="34" charset="-79"/>
                <a:sym typeface="Noto Sans Hebrew Light"/>
              </a:rPr>
              <a:t>a horrifying war</a:t>
            </a:r>
            <a:r>
              <a:rPr lang="en-GB" sz="2800" dirty="0">
                <a:solidFill>
                  <a:srgbClr val="52534F"/>
                </a:solidFill>
                <a:latin typeface="David" panose="020E0502060401010101" pitchFamily="34" charset="-79"/>
                <a:ea typeface="Noto Sans Hebrew Light"/>
                <a:cs typeface="David" panose="020E0502060401010101" pitchFamily="34" charset="-79"/>
                <a:sym typeface="Noto Sans Hebrew Light"/>
              </a:rPr>
              <a:t>.</a:t>
            </a:r>
          </a:p>
          <a:p>
            <a:pPr marL="0" indent="0" algn="l">
              <a:spcBef>
                <a:spcPts val="0"/>
              </a:spcBef>
            </a:pPr>
            <a:endParaRPr lang="en-GB" sz="2000" dirty="0">
              <a:solidFill>
                <a:srgbClr val="52534F"/>
              </a:solidFill>
              <a:latin typeface="Noto Sans Hebrew Light"/>
              <a:ea typeface="Noto Sans Hebrew Light"/>
              <a:cs typeface="Noto Sans Hebrew Light"/>
              <a:sym typeface="Noto Sans Hebrew Light"/>
            </a:endParaRPr>
          </a:p>
          <a:p>
            <a:pPr marL="0" indent="0" algn="l">
              <a:spcBef>
                <a:spcPts val="0"/>
              </a:spcBef>
            </a:pPr>
            <a:endParaRPr lang="en-GB" dirty="0">
              <a:solidFill>
                <a:srgbClr val="70716D"/>
              </a:solidFill>
              <a:latin typeface="Noto Sans Hebrew Light"/>
              <a:ea typeface="Noto Sans Hebrew Light"/>
              <a:cs typeface="Noto Sans Hebrew Light"/>
              <a:sym typeface="Noto Sans Hebrew Light"/>
            </a:endParaRPr>
          </a:p>
        </p:txBody>
      </p:sp>
    </p:spTree>
    <p:extLst>
      <p:ext uri="{BB962C8B-B14F-4D97-AF65-F5344CB8AC3E}">
        <p14:creationId xmlns:p14="http://schemas.microsoft.com/office/powerpoint/2010/main" val="1160023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73A9B4F-8F81-4663-94D6-3D8ECABE333D}"/>
              </a:ext>
            </a:extLst>
          </p:cNvPr>
          <p:cNvSpPr>
            <a:spLocks noGrp="1"/>
          </p:cNvSpPr>
          <p:nvPr/>
        </p:nvSpPr>
        <p:spPr>
          <a:xfrm>
            <a:off x="7639050" y="752475"/>
            <a:ext cx="800100" cy="47625"/>
          </a:xfrm>
          <a:prstGeom prst="rect">
            <a:avLst/>
          </a:prstGeom>
          <a:solidFill>
            <a:srgbClr val="344E85"/>
          </a:solidFill>
          <a:ln w="0">
            <a:noFill/>
          </a:ln>
        </p:spPr>
        <p:txBody>
          <a:bodyPr/>
          <a:lstStyle/>
          <a:p>
            <a:endParaRPr lang="en-US"/>
          </a:p>
        </p:txBody>
      </p:sp>
      <p:sp>
        <p:nvSpPr>
          <p:cNvPr id="4" name="Rectangle 3">
            <a:extLst>
              <a:ext uri="{FF2B5EF4-FFF2-40B4-BE49-F238E27FC236}">
                <a16:creationId xmlns:a16="http://schemas.microsoft.com/office/drawing/2014/main" id="{9EE9D90F-4F78-4D19-8FD4-901A6E38C258}"/>
              </a:ext>
            </a:extLst>
          </p:cNvPr>
          <p:cNvSpPr>
            <a:spLocks noGrp="1"/>
          </p:cNvSpPr>
          <p:nvPr/>
        </p:nvSpPr>
        <p:spPr>
          <a:xfrm>
            <a:off x="7639050" y="1123950"/>
            <a:ext cx="3952875" cy="2190750"/>
          </a:xfrm>
          <a:prstGeom prst="rect">
            <a:avLst/>
          </a:prstGeom>
          <a:noFill/>
          <a:ln w="0">
            <a:noFill/>
          </a:ln>
        </p:spPr>
        <p:txBody>
          <a:bodyPr wrap="square" lIns="0" tIns="0" rIns="0" bIns="0" anchor="t">
            <a:noAutofit/>
          </a:bodyPr>
          <a:lstStyle/>
          <a:p>
            <a:pPr>
              <a:defRPr sz="4425" b="0">
                <a:solidFill>
                  <a:srgbClr val="202421"/>
                </a:solidFill>
                <a:latin typeface="DejaVu Serif"/>
                <a:ea typeface="DejaVu Serif"/>
                <a:cs typeface="DejaVu Serif"/>
              </a:defRPr>
            </a:pPr>
            <a:r>
              <a:rPr lang="en-US" dirty="0">
                <a:latin typeface="ACADEMY ENGRAVED LET PLAIN:1.0" panose="02000000000000000000" pitchFamily="2" charset="0"/>
              </a:rPr>
              <a:t>Logic in Philosophy (</a:t>
            </a:r>
            <a:r>
              <a:rPr lang="en-US" dirty="0" err="1">
                <a:latin typeface="ACADEMY ENGRAVED LET PLAIN:1.0" panose="02000000000000000000" pitchFamily="2" charset="0"/>
              </a:rPr>
              <a:t>LiP</a:t>
            </a:r>
            <a:r>
              <a:rPr lang="en-US" dirty="0">
                <a:latin typeface="ACADEMY ENGRAVED LET PLAIN:1.0" panose="02000000000000000000" pitchFamily="2" charset="0"/>
              </a:rPr>
              <a:t>)</a:t>
            </a:r>
            <a:endParaRPr sz="4425" b="0" dirty="0">
              <a:latin typeface="DejaVu Serif"/>
              <a:ea typeface="DejaVu Serif"/>
              <a:cs typeface="DejaVu Serif"/>
            </a:endParaRPr>
          </a:p>
        </p:txBody>
      </p:sp>
      <p:sp>
        <p:nvSpPr>
          <p:cNvPr id="5" name="Rectangle 4">
            <a:extLst>
              <a:ext uri="{FF2B5EF4-FFF2-40B4-BE49-F238E27FC236}">
                <a16:creationId xmlns:a16="http://schemas.microsoft.com/office/drawing/2014/main" id="{5EC36225-CF62-4435-A652-274B4C6A09FF}"/>
              </a:ext>
            </a:extLst>
          </p:cNvPr>
          <p:cNvSpPr>
            <a:spLocks noGrp="1"/>
          </p:cNvSpPr>
          <p:nvPr/>
        </p:nvSpPr>
        <p:spPr>
          <a:xfrm>
            <a:off x="7639049" y="2835130"/>
            <a:ext cx="3952875" cy="755795"/>
          </a:xfrm>
          <a:prstGeom prst="rect">
            <a:avLst/>
          </a:prstGeom>
          <a:noFill/>
          <a:ln w="0">
            <a:noFill/>
          </a:ln>
        </p:spPr>
        <p:txBody>
          <a:bodyPr wrap="square" lIns="0" tIns="0" rIns="0" bIns="0" anchor="t">
            <a:noAutofit/>
          </a:bodyPr>
          <a:lstStyle/>
          <a:p>
            <a:pPr algn="l">
              <a:defRPr sz="1463" b="0">
                <a:solidFill>
                  <a:srgbClr val="202421"/>
                </a:solidFill>
                <a:latin typeface="DejaVu Sans"/>
                <a:ea typeface="DejaVu Sans"/>
                <a:cs typeface="DejaVu Sans"/>
              </a:defRPr>
            </a:pPr>
            <a:r>
              <a:rPr sz="1600" b="1" dirty="0" err="1">
                <a:solidFill>
                  <a:srgbClr val="344E85"/>
                </a:solidFill>
                <a:latin typeface="DejaVu Sans"/>
                <a:ea typeface="DejaVu Sans"/>
                <a:cs typeface="DejaVu Sans"/>
              </a:rPr>
              <a:t>LiP</a:t>
            </a:r>
            <a:r>
              <a:rPr sz="1600" b="1" dirty="0">
                <a:solidFill>
                  <a:srgbClr val="344E85"/>
                </a:solidFill>
                <a:latin typeface="DejaVu Sans"/>
                <a:ea typeface="DejaVu Sans"/>
                <a:cs typeface="DejaVu Sans"/>
              </a:rPr>
              <a:t> </a:t>
            </a:r>
            <a:r>
              <a:rPr sz="1600" b="1" dirty="0" err="1">
                <a:solidFill>
                  <a:srgbClr val="344E85"/>
                </a:solidFill>
                <a:latin typeface="DejaVu Sans"/>
                <a:ea typeface="DejaVu Sans"/>
                <a:cs typeface="DejaVu Sans"/>
              </a:rPr>
              <a:t>ACtAh</a:t>
            </a:r>
            <a:r>
              <a:rPr sz="1600" b="1" dirty="0">
                <a:solidFill>
                  <a:srgbClr val="344E85"/>
                </a:solidFill>
                <a:latin typeface="DejaVu Sans"/>
                <a:ea typeface="DejaVu Sans"/>
                <a:cs typeface="DejaVu Sans"/>
              </a:rPr>
              <a:t>: Academic</a:t>
            </a:r>
            <a:r>
              <a:rPr lang="en-US" sz="1600" b="1" dirty="0">
                <a:solidFill>
                  <a:srgbClr val="344E85"/>
                </a:solidFill>
                <a:latin typeface="DejaVu Sans"/>
                <a:ea typeface="DejaVu Sans"/>
                <a:cs typeface="DejaVu Sans"/>
              </a:rPr>
              <a:t> Collaborative </a:t>
            </a:r>
            <a:r>
              <a:rPr sz="1600" b="1" dirty="0">
                <a:solidFill>
                  <a:srgbClr val="344E85"/>
                </a:solidFill>
                <a:latin typeface="DejaVu Sans"/>
                <a:ea typeface="DejaVu Sans"/>
                <a:cs typeface="DejaVu Sans"/>
              </a:rPr>
              <a:t>Translation into Arabic</a:t>
            </a:r>
            <a:r>
              <a:rPr lang="en-US" sz="1600" b="1" dirty="0">
                <a:solidFill>
                  <a:srgbClr val="344E85"/>
                </a:solidFill>
                <a:latin typeface="DejaVu Sans"/>
                <a:ea typeface="DejaVu Sans"/>
                <a:cs typeface="DejaVu Sans"/>
              </a:rPr>
              <a:t> </a:t>
            </a:r>
          </a:p>
          <a:p>
            <a:pPr algn="l">
              <a:defRPr sz="1463" b="0">
                <a:solidFill>
                  <a:srgbClr val="202421"/>
                </a:solidFill>
                <a:latin typeface="DejaVu Sans"/>
                <a:ea typeface="DejaVu Sans"/>
                <a:cs typeface="DejaVu Sans"/>
              </a:defRPr>
            </a:pPr>
            <a:endParaRPr lang="en-US" sz="1600" b="1" dirty="0">
              <a:solidFill>
                <a:srgbClr val="344E85"/>
              </a:solidFill>
              <a:latin typeface="DejaVu Sans"/>
              <a:ea typeface="DejaVu Sans"/>
              <a:cs typeface="DejaVu Sans"/>
            </a:endParaRPr>
          </a:p>
        </p:txBody>
      </p:sp>
      <p:sp>
        <p:nvSpPr>
          <p:cNvPr id="6" name="Rectangle 5">
            <a:extLst>
              <a:ext uri="{FF2B5EF4-FFF2-40B4-BE49-F238E27FC236}">
                <a16:creationId xmlns:a16="http://schemas.microsoft.com/office/drawing/2014/main" id="{2206A999-B2EA-4532-A343-56BB2BE09665}"/>
              </a:ext>
            </a:extLst>
          </p:cNvPr>
          <p:cNvSpPr>
            <a:spLocks noGrp="1"/>
          </p:cNvSpPr>
          <p:nvPr/>
        </p:nvSpPr>
        <p:spPr>
          <a:xfrm>
            <a:off x="7639049" y="4748641"/>
            <a:ext cx="3752850" cy="822865"/>
          </a:xfrm>
          <a:prstGeom prst="rect">
            <a:avLst/>
          </a:prstGeom>
          <a:noFill/>
          <a:ln w="0">
            <a:noFill/>
          </a:ln>
        </p:spPr>
        <p:txBody>
          <a:bodyPr wrap="square" lIns="0" tIns="0" rIns="0" bIns="0" anchor="t">
            <a:noAutofit/>
          </a:bodyPr>
          <a:lstStyle/>
          <a:p>
            <a:pPr>
              <a:defRPr sz="1463" b="0">
                <a:solidFill>
                  <a:srgbClr val="202421"/>
                </a:solidFill>
                <a:latin typeface="DejaVu Sans"/>
                <a:ea typeface="DejaVu Sans"/>
                <a:cs typeface="DejaVu Sans"/>
              </a:defRPr>
            </a:pPr>
            <a:r>
              <a:rPr sz="1463" b="0" i="1" dirty="0">
                <a:solidFill>
                  <a:srgbClr val="202421"/>
                </a:solidFill>
                <a:latin typeface="DejaVu Sans"/>
                <a:ea typeface="DejaVu Sans"/>
                <a:cs typeface="DejaVu Sans"/>
              </a:rPr>
              <a:t>Notes on Metamathematics </a:t>
            </a:r>
            <a:r>
              <a:rPr sz="1463" b="0" dirty="0">
                <a:solidFill>
                  <a:srgbClr val="202421"/>
                </a:solidFill>
                <a:latin typeface="DejaVu Sans"/>
                <a:ea typeface="DejaVu Sans"/>
                <a:cs typeface="DejaVu Sans"/>
              </a:rPr>
              <a:t>Goldfarb, W. ch. 1-4 Gödel’s Incompleteness Proofs</a:t>
            </a:r>
            <a:r>
              <a:rPr lang="en-US" sz="1463" dirty="0">
                <a:solidFill>
                  <a:srgbClr val="202421"/>
                </a:solidFill>
                <a:latin typeface="DejaVu Sans"/>
                <a:ea typeface="DejaVu Sans"/>
                <a:cs typeface="DejaVu Sans"/>
              </a:rPr>
              <a:t> into Arabic </a:t>
            </a:r>
            <a:endParaRPr sz="1463" b="0" dirty="0">
              <a:solidFill>
                <a:srgbClr val="202421"/>
              </a:solidFill>
              <a:latin typeface="DejaVu Sans"/>
              <a:ea typeface="DejaVu Sans"/>
              <a:cs typeface="DejaVu Sans"/>
            </a:endParaRPr>
          </a:p>
        </p:txBody>
      </p:sp>
      <p:sp>
        <p:nvSpPr>
          <p:cNvPr id="7" name="Rectangle 6">
            <a:extLst>
              <a:ext uri="{FF2B5EF4-FFF2-40B4-BE49-F238E27FC236}">
                <a16:creationId xmlns:a16="http://schemas.microsoft.com/office/drawing/2014/main" id="{3CF3CE0F-8543-48FF-9C53-F3861D4A6D25}"/>
              </a:ext>
            </a:extLst>
          </p:cNvPr>
          <p:cNvSpPr>
            <a:spLocks noGrp="1"/>
          </p:cNvSpPr>
          <p:nvPr/>
        </p:nvSpPr>
        <p:spPr>
          <a:xfrm>
            <a:off x="7639049" y="5571506"/>
            <a:ext cx="3752850" cy="325088"/>
          </a:xfrm>
          <a:prstGeom prst="rect">
            <a:avLst/>
          </a:prstGeom>
          <a:noFill/>
          <a:ln w="0">
            <a:noFill/>
          </a:ln>
        </p:spPr>
        <p:txBody>
          <a:bodyPr wrap="square" lIns="0" tIns="0" rIns="0" bIns="0" anchor="t">
            <a:noAutofit/>
          </a:bodyPr>
          <a:lstStyle/>
          <a:p>
            <a:pPr>
              <a:defRPr sz="1463" b="0">
                <a:solidFill>
                  <a:srgbClr val="202421"/>
                </a:solidFill>
                <a:latin typeface="DejaVu Sans"/>
                <a:ea typeface="DejaVu Sans"/>
                <a:cs typeface="DejaVu Sans"/>
              </a:defRPr>
            </a:pPr>
            <a:r>
              <a:rPr sz="1463" b="0" dirty="0">
                <a:solidFill>
                  <a:srgbClr val="202421"/>
                </a:solidFill>
                <a:latin typeface="DejaVu Sans"/>
                <a:ea typeface="DejaVu Sans"/>
                <a:cs typeface="DejaVu Sans"/>
              </a:rPr>
              <a:t>Open-Logic Project</a:t>
            </a:r>
            <a:r>
              <a:rPr lang="en-US" sz="1463" dirty="0">
                <a:solidFill>
                  <a:srgbClr val="202421"/>
                </a:solidFill>
                <a:latin typeface="DejaVu Sans"/>
                <a:ea typeface="DejaVu Sans"/>
                <a:cs typeface="DejaVu Sans"/>
              </a:rPr>
              <a:t> into Arabic </a:t>
            </a:r>
            <a:endParaRPr sz="1463" b="0" dirty="0">
              <a:solidFill>
                <a:srgbClr val="202421"/>
              </a:solidFill>
              <a:latin typeface="DejaVu Sans"/>
              <a:ea typeface="DejaVu Sans"/>
              <a:cs typeface="DejaVu Sans"/>
            </a:endParaRPr>
          </a:p>
        </p:txBody>
      </p:sp>
      <p:sp>
        <p:nvSpPr>
          <p:cNvPr id="8" name="Rectangle 7">
            <a:extLst>
              <a:ext uri="{FF2B5EF4-FFF2-40B4-BE49-F238E27FC236}">
                <a16:creationId xmlns:a16="http://schemas.microsoft.com/office/drawing/2014/main" id="{9DA06662-EB11-460B-80A6-0AED1D7EB7DC}"/>
              </a:ext>
            </a:extLst>
          </p:cNvPr>
          <p:cNvSpPr>
            <a:spLocks noGrp="1"/>
          </p:cNvSpPr>
          <p:nvPr/>
        </p:nvSpPr>
        <p:spPr>
          <a:xfrm>
            <a:off x="7559749" y="3944985"/>
            <a:ext cx="3832150" cy="637648"/>
          </a:xfrm>
          <a:prstGeom prst="rect">
            <a:avLst/>
          </a:prstGeom>
          <a:noFill/>
          <a:ln w="0">
            <a:noFill/>
          </a:ln>
        </p:spPr>
        <p:txBody>
          <a:bodyPr wrap="square" lIns="0" tIns="0" rIns="0" bIns="0" anchor="t">
            <a:noAutofit/>
          </a:bodyPr>
          <a:lstStyle/>
          <a:p>
            <a:pPr algn="l">
              <a:defRPr sz="1463" b="0">
                <a:solidFill>
                  <a:srgbClr val="202421"/>
                </a:solidFill>
                <a:latin typeface="DejaVu Sans"/>
                <a:ea typeface="DejaVu Sans"/>
                <a:cs typeface="DejaVu Sans"/>
              </a:defRPr>
            </a:pPr>
            <a:r>
              <a:rPr dirty="0"/>
              <a:t>Modern Mathematical Logic </a:t>
            </a:r>
            <a:r>
              <a:rPr lang="en-US" dirty="0"/>
              <a:t>&amp; Foundational </a:t>
            </a:r>
            <a:r>
              <a:rPr dirty="0"/>
              <a:t>Classics </a:t>
            </a:r>
            <a:r>
              <a:rPr lang="en-US" dirty="0"/>
              <a:t> into </a:t>
            </a:r>
            <a:r>
              <a:rPr dirty="0"/>
              <a:t>Arabic </a:t>
            </a:r>
          </a:p>
        </p:txBody>
      </p:sp>
      <p:pic>
        <p:nvPicPr>
          <p:cNvPr id="2" name="Picture 1">
            <a:extLst>
              <a:ext uri="{FF2B5EF4-FFF2-40B4-BE49-F238E27FC236}">
                <a16:creationId xmlns:a16="http://schemas.microsoft.com/office/drawing/2014/main" id="{35AE15DA-F5D4-8600-2D04-F66C1E8B81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10093"/>
            <a:ext cx="7512092" cy="5515197"/>
          </a:xfrm>
          <a:prstGeom prst="rect">
            <a:avLst/>
          </a:prstGeom>
        </p:spPr>
      </p:pic>
    </p:spTree>
    <p:extLst>
      <p:ext uri="{BB962C8B-B14F-4D97-AF65-F5344CB8AC3E}">
        <p14:creationId xmlns:p14="http://schemas.microsoft.com/office/powerpoint/2010/main" val="203336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B65F09D-6D7C-4733-8AE4-831175C57AFA}"/>
              </a:ext>
            </a:extLst>
          </p:cNvPr>
          <p:cNvSpPr>
            <a:spLocks noGrp="1"/>
          </p:cNvSpPr>
          <p:nvPr/>
        </p:nvSpPr>
        <p:spPr>
          <a:xfrm>
            <a:off x="1060232" y="3801738"/>
            <a:ext cx="10071536" cy="929750"/>
          </a:xfrm>
          <a:prstGeom prst="rect">
            <a:avLst/>
          </a:prstGeom>
        </p:spPr>
        <p:txBody>
          <a:bodyPr vert="horz" lIns="91440" tIns="45720" rIns="91440" bIns="45720" rtlCol="0" anchor="b">
            <a:normAutofit/>
          </a:bodyPr>
          <a:lstStyle/>
          <a:p>
            <a:pPr algn="ctr">
              <a:lnSpc>
                <a:spcPct val="90000"/>
              </a:lnSpc>
              <a:spcBef>
                <a:spcPct val="0"/>
              </a:spcBef>
              <a:spcAft>
                <a:spcPts val="600"/>
              </a:spcAft>
              <a:defRPr sz="6600" b="0">
                <a:solidFill>
                  <a:srgbClr val="202421"/>
                </a:solidFill>
                <a:latin typeface="DejaVu Serif"/>
                <a:ea typeface="DejaVu Serif"/>
                <a:cs typeface="DejaVu Serif"/>
              </a:defRPr>
            </a:pPr>
            <a:r>
              <a:rPr lang="en-US" sz="5200">
                <a:latin typeface="+mj-lt"/>
                <a:ea typeface="+mj-ea"/>
                <a:cs typeface="+mj-cs"/>
              </a:rPr>
              <a:t>LiP</a:t>
            </a:r>
            <a:endParaRPr lang="en-US" sz="5200" dirty="0">
              <a:latin typeface="+mj-lt"/>
              <a:ea typeface="+mj-ea"/>
              <a:cs typeface="+mj-cs"/>
            </a:endParaRPr>
          </a:p>
        </p:txBody>
      </p:sp>
      <p:pic>
        <p:nvPicPr>
          <p:cNvPr id="7" name="Picture 6">
            <a:extLst>
              <a:ext uri="{FF2B5EF4-FFF2-40B4-BE49-F238E27FC236}">
                <a16:creationId xmlns:a16="http://schemas.microsoft.com/office/drawing/2014/main" id="{9D385A8C-E05B-8D1B-D924-7C4F6AB9C9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128" y="772621"/>
            <a:ext cx="2705518" cy="2743200"/>
          </a:xfrm>
          <a:prstGeom prst="rect">
            <a:avLst/>
          </a:prstGeom>
        </p:spPr>
      </p:pic>
      <p:pic>
        <p:nvPicPr>
          <p:cNvPr id="5" name="Picture 4"/>
          <p:cNvPicPr>
            <a:picLocks noChangeAspect="1"/>
          </p:cNvPicPr>
          <p:nvPr/>
        </p:nvPicPr>
        <p:blipFill>
          <a:blip r:embed="rId4"/>
          <a:srcRect t="14372" r="-1" b="11420"/>
          <a:stretch>
            <a:fillRect/>
          </a:stretch>
        </p:blipFill>
        <p:spPr>
          <a:xfrm>
            <a:off x="4457293" y="1460044"/>
            <a:ext cx="3292790" cy="1368354"/>
          </a:xfrm>
          <a:prstGeom prst="rect">
            <a:avLst/>
          </a:prstGeom>
        </p:spPr>
      </p:pic>
      <p:pic>
        <p:nvPicPr>
          <p:cNvPr id="9" name="Picture 8">
            <a:extLst>
              <a:ext uri="{FF2B5EF4-FFF2-40B4-BE49-F238E27FC236}">
                <a16:creationId xmlns:a16="http://schemas.microsoft.com/office/drawing/2014/main" id="{D71161B9-A3B0-B52A-163C-11DB70567B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15984" y="1465083"/>
            <a:ext cx="3292790" cy="1358275"/>
          </a:xfrm>
          <a:prstGeom prst="rect">
            <a:avLst/>
          </a:prstGeom>
        </p:spPr>
      </p:pic>
    </p:spTree>
    <p:extLst>
      <p:ext uri="{BB962C8B-B14F-4D97-AF65-F5344CB8AC3E}">
        <p14:creationId xmlns:p14="http://schemas.microsoft.com/office/powerpoint/2010/main" val="223091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63CF195-F42E-4CD6-87DD-D3D5A7A093B8}"/>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48AC6C1E-6D75-430A-97F7-C4B27A1B065D}"/>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0A80EFDD-9388-4CDC-8760-D491271216FB}"/>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The Project</a:t>
            </a:r>
          </a:p>
        </p:txBody>
      </p:sp>
      <p:sp>
        <p:nvSpPr>
          <p:cNvPr id="4" name="Rectangle 3">
            <a:extLst>
              <a:ext uri="{FF2B5EF4-FFF2-40B4-BE49-F238E27FC236}">
                <a16:creationId xmlns:a16="http://schemas.microsoft.com/office/drawing/2014/main" id="{0942C774-1F71-45DE-B898-55B96B57D955}"/>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F6213250-4DE8-4C17-B533-B4F17549D405}"/>
              </a:ext>
            </a:extLst>
          </p:cNvPr>
          <p:cNvSpPr>
            <a:spLocks noGrp="1"/>
          </p:cNvSpPr>
          <p:nvPr/>
        </p:nvSpPr>
        <p:spPr>
          <a:xfrm>
            <a:off x="609599" y="1952625"/>
            <a:ext cx="8674019" cy="1200150"/>
          </a:xfrm>
          <a:prstGeom prst="rect">
            <a:avLst/>
          </a:prstGeom>
          <a:solidFill>
            <a:srgbClr val="FCFAF4"/>
          </a:solidFill>
          <a:ln w="0">
            <a:noFill/>
          </a:ln>
        </p:spPr>
        <p:txBody>
          <a:bodyPr/>
          <a:lstStyle/>
          <a:p>
            <a:endParaRPr lang="en-US"/>
          </a:p>
        </p:txBody>
      </p:sp>
      <p:sp>
        <p:nvSpPr>
          <p:cNvPr id="6" name="Rectangle 5">
            <a:extLst>
              <a:ext uri="{FF2B5EF4-FFF2-40B4-BE49-F238E27FC236}">
                <a16:creationId xmlns:a16="http://schemas.microsoft.com/office/drawing/2014/main" id="{1762694F-0840-4740-B7B0-8FB9639E9DCA}"/>
              </a:ext>
            </a:extLst>
          </p:cNvPr>
          <p:cNvSpPr>
            <a:spLocks noGrp="1"/>
          </p:cNvSpPr>
          <p:nvPr/>
        </p:nvSpPr>
        <p:spPr>
          <a:xfrm>
            <a:off x="609600" y="1952625"/>
            <a:ext cx="66675" cy="1200150"/>
          </a:xfrm>
          <a:prstGeom prst="rect">
            <a:avLst/>
          </a:prstGeom>
          <a:solidFill>
            <a:srgbClr val="344E85"/>
          </a:solidFill>
          <a:ln w="0">
            <a:noFill/>
          </a:ln>
        </p:spPr>
        <p:txBody>
          <a:bodyPr/>
          <a:lstStyle/>
          <a:p>
            <a:endParaRPr lang="en-US"/>
          </a:p>
        </p:txBody>
      </p:sp>
      <p:sp>
        <p:nvSpPr>
          <p:cNvPr id="7" name="Rectangle 6">
            <a:extLst>
              <a:ext uri="{FF2B5EF4-FFF2-40B4-BE49-F238E27FC236}">
                <a16:creationId xmlns:a16="http://schemas.microsoft.com/office/drawing/2014/main" id="{62C1AFE7-831D-4715-9D83-3461C8313D8F}"/>
              </a:ext>
            </a:extLst>
          </p:cNvPr>
          <p:cNvSpPr>
            <a:spLocks noGrp="1"/>
          </p:cNvSpPr>
          <p:nvPr/>
        </p:nvSpPr>
        <p:spPr>
          <a:xfrm>
            <a:off x="761998" y="2043112"/>
            <a:ext cx="8521619" cy="1090613"/>
          </a:xfrm>
          <a:prstGeom prst="rect">
            <a:avLst/>
          </a:prstGeom>
          <a:noFill/>
          <a:ln w="0">
            <a:noFill/>
          </a:ln>
        </p:spPr>
        <p:txBody>
          <a:bodyPr wrap="square" lIns="0" tIns="0" rIns="0" bIns="0" anchor="t">
            <a:noAutofit/>
          </a:bodyPr>
          <a:lstStyle/>
          <a:p>
            <a:pPr algn="l">
              <a:defRPr sz="150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Translating metamathematics classics into Arabic - a novel collaborative attention </a:t>
            </a:r>
            <a:r>
              <a:rPr lang="en-US"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to </a:t>
            </a: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the study of modern mathematical logic by Hebrew and Arabic speakers. </a:t>
            </a:r>
          </a:p>
        </p:txBody>
      </p:sp>
      <p:sp>
        <p:nvSpPr>
          <p:cNvPr id="8" name="Rectangle 7">
            <a:extLst>
              <a:ext uri="{FF2B5EF4-FFF2-40B4-BE49-F238E27FC236}">
                <a16:creationId xmlns:a16="http://schemas.microsoft.com/office/drawing/2014/main" id="{763269CF-2481-4F29-83D0-743ED32FA6EF}"/>
              </a:ext>
            </a:extLst>
          </p:cNvPr>
          <p:cNvSpPr>
            <a:spLocks noGrp="1"/>
          </p:cNvSpPr>
          <p:nvPr/>
        </p:nvSpPr>
        <p:spPr>
          <a:xfrm>
            <a:off x="1590674" y="3314700"/>
            <a:ext cx="8616867" cy="1200150"/>
          </a:xfrm>
          <a:prstGeom prst="rect">
            <a:avLst/>
          </a:prstGeom>
          <a:solidFill>
            <a:srgbClr val="E8E8E2"/>
          </a:solidFill>
          <a:ln w="0">
            <a:noFill/>
          </a:ln>
        </p:spPr>
        <p:txBody>
          <a:bodyPr/>
          <a:lstStyle/>
          <a:p>
            <a:endParaRPr lang="en-US"/>
          </a:p>
        </p:txBody>
      </p:sp>
      <p:sp>
        <p:nvSpPr>
          <p:cNvPr id="9" name="Rectangle 8">
            <a:extLst>
              <a:ext uri="{FF2B5EF4-FFF2-40B4-BE49-F238E27FC236}">
                <a16:creationId xmlns:a16="http://schemas.microsoft.com/office/drawing/2014/main" id="{29E316A7-7AE7-4D56-9625-1FAE207A68B8}"/>
              </a:ext>
            </a:extLst>
          </p:cNvPr>
          <p:cNvSpPr>
            <a:spLocks noGrp="1"/>
          </p:cNvSpPr>
          <p:nvPr/>
        </p:nvSpPr>
        <p:spPr>
          <a:xfrm>
            <a:off x="1590675" y="3314700"/>
            <a:ext cx="28575" cy="1200150"/>
          </a:xfrm>
          <a:prstGeom prst="rect">
            <a:avLst/>
          </a:prstGeom>
          <a:solidFill>
            <a:srgbClr val="344E85"/>
          </a:solidFill>
          <a:ln w="0">
            <a:noFill/>
          </a:ln>
        </p:spPr>
        <p:txBody>
          <a:bodyPr/>
          <a:lstStyle/>
          <a:p>
            <a:endParaRPr lang="en-US"/>
          </a:p>
        </p:txBody>
      </p:sp>
      <p:sp>
        <p:nvSpPr>
          <p:cNvPr id="10" name="Rectangle 9">
            <a:extLst>
              <a:ext uri="{FF2B5EF4-FFF2-40B4-BE49-F238E27FC236}">
                <a16:creationId xmlns:a16="http://schemas.microsoft.com/office/drawing/2014/main" id="{0CBA1B77-D9F5-496A-AE66-92C9A8F3F0A2}"/>
              </a:ext>
            </a:extLst>
          </p:cNvPr>
          <p:cNvSpPr>
            <a:spLocks noGrp="1"/>
          </p:cNvSpPr>
          <p:nvPr/>
        </p:nvSpPr>
        <p:spPr>
          <a:xfrm>
            <a:off x="1828800" y="3552825"/>
            <a:ext cx="7924800" cy="723900"/>
          </a:xfrm>
          <a:prstGeom prst="rect">
            <a:avLst/>
          </a:prstGeom>
          <a:noFill/>
          <a:ln w="0">
            <a:noFill/>
          </a:ln>
        </p:spPr>
        <p:txBody>
          <a:bodyPr wrap="square" lIns="0" tIns="0" rIns="0" bIns="0" anchor="t">
            <a:noAutofit/>
          </a:bodyPr>
          <a:lstStyle/>
          <a:p>
            <a:pPr algn="l">
              <a:defRPr sz="1875"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The translation practices and its products open new paths for research and training. </a:t>
            </a:r>
          </a:p>
        </p:txBody>
      </p:sp>
      <p:sp>
        <p:nvSpPr>
          <p:cNvPr id="11" name="Rectangle 10">
            <a:extLst>
              <a:ext uri="{FF2B5EF4-FFF2-40B4-BE49-F238E27FC236}">
                <a16:creationId xmlns:a16="http://schemas.microsoft.com/office/drawing/2014/main" id="{52E6F246-3FD8-4A48-B0E6-BF66076C2C6E}"/>
              </a:ext>
            </a:extLst>
          </p:cNvPr>
          <p:cNvSpPr>
            <a:spLocks noGrp="1"/>
          </p:cNvSpPr>
          <p:nvPr/>
        </p:nvSpPr>
        <p:spPr>
          <a:xfrm>
            <a:off x="2581275" y="4676775"/>
            <a:ext cx="8934450" cy="1200150"/>
          </a:xfrm>
          <a:prstGeom prst="rect">
            <a:avLst/>
          </a:prstGeom>
          <a:solidFill>
            <a:srgbClr val="E8E8E2"/>
          </a:solidFill>
          <a:ln w="0">
            <a:noFill/>
          </a:ln>
        </p:spPr>
        <p:txBody>
          <a:bodyPr/>
          <a:lstStyle/>
          <a:p>
            <a:endParaRPr lang="en-US"/>
          </a:p>
        </p:txBody>
      </p:sp>
      <p:sp>
        <p:nvSpPr>
          <p:cNvPr id="12" name="Rectangle 11">
            <a:extLst>
              <a:ext uri="{FF2B5EF4-FFF2-40B4-BE49-F238E27FC236}">
                <a16:creationId xmlns:a16="http://schemas.microsoft.com/office/drawing/2014/main" id="{22C67553-A1AD-4CCE-B82F-6A9031652925}"/>
              </a:ext>
            </a:extLst>
          </p:cNvPr>
          <p:cNvSpPr>
            <a:spLocks noGrp="1"/>
          </p:cNvSpPr>
          <p:nvPr/>
        </p:nvSpPr>
        <p:spPr>
          <a:xfrm>
            <a:off x="2581275" y="4676775"/>
            <a:ext cx="28575" cy="1200150"/>
          </a:xfrm>
          <a:prstGeom prst="rect">
            <a:avLst/>
          </a:prstGeom>
          <a:solidFill>
            <a:srgbClr val="344E85"/>
          </a:solidFill>
          <a:ln w="0">
            <a:noFill/>
          </a:ln>
        </p:spPr>
        <p:txBody>
          <a:bodyPr/>
          <a:lstStyle/>
          <a:p>
            <a:endParaRPr lang="en-US"/>
          </a:p>
        </p:txBody>
      </p:sp>
      <p:sp>
        <p:nvSpPr>
          <p:cNvPr id="13" name="Rectangle 12">
            <a:extLst>
              <a:ext uri="{FF2B5EF4-FFF2-40B4-BE49-F238E27FC236}">
                <a16:creationId xmlns:a16="http://schemas.microsoft.com/office/drawing/2014/main" id="{D1E3A6DF-32F7-4FD5-AA22-A3078BF76D52}"/>
              </a:ext>
            </a:extLst>
          </p:cNvPr>
          <p:cNvSpPr>
            <a:spLocks noGrp="1"/>
          </p:cNvSpPr>
          <p:nvPr/>
        </p:nvSpPr>
        <p:spPr>
          <a:xfrm>
            <a:off x="2819400" y="5076825"/>
            <a:ext cx="8458200" cy="723900"/>
          </a:xfrm>
          <a:prstGeom prst="rect">
            <a:avLst/>
          </a:prstGeom>
          <a:noFill/>
          <a:ln w="0">
            <a:noFill/>
          </a:ln>
        </p:spPr>
        <p:txBody>
          <a:bodyPr wrap="square" lIns="0" tIns="0" rIns="0" bIns="0" anchor="t">
            <a:noAutofit/>
          </a:bodyPr>
          <a:lstStyle/>
          <a:p>
            <a:pPr algn="l">
              <a:defRPr sz="19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The intended result is a living professional language. </a:t>
            </a:r>
          </a:p>
        </p:txBody>
      </p:sp>
      <p:sp>
        <p:nvSpPr>
          <p:cNvPr id="14" name="Rectangle 13">
            <a:extLst>
              <a:ext uri="{FF2B5EF4-FFF2-40B4-BE49-F238E27FC236}">
                <a16:creationId xmlns:a16="http://schemas.microsoft.com/office/drawing/2014/main" id="{CB3B1592-5E9A-4952-B569-2F3EB53812A0}"/>
              </a:ext>
            </a:extLst>
          </p:cNvPr>
          <p:cNvSpPr>
            <a:spLocks noGrp="1"/>
          </p:cNvSpPr>
          <p:nvPr/>
        </p:nvSpPr>
        <p:spPr>
          <a:xfrm>
            <a:off x="9715500" y="2047875"/>
            <a:ext cx="1428750" cy="47625"/>
          </a:xfrm>
          <a:prstGeom prst="rect">
            <a:avLst/>
          </a:prstGeom>
          <a:solidFill>
            <a:srgbClr val="344E85"/>
          </a:solidFill>
          <a:ln w="0">
            <a:noFill/>
          </a:ln>
        </p:spPr>
        <p:txBody>
          <a:bodyPr/>
          <a:lstStyle/>
          <a:p>
            <a:endParaRPr lang="en-US"/>
          </a:p>
        </p:txBody>
      </p:sp>
      <p:sp>
        <p:nvSpPr>
          <p:cNvPr id="15" name="Rectangle 14">
            <a:extLst>
              <a:ext uri="{FF2B5EF4-FFF2-40B4-BE49-F238E27FC236}">
                <a16:creationId xmlns:a16="http://schemas.microsoft.com/office/drawing/2014/main" id="{CA4C819E-0386-47AF-B9BD-E360E73B4D72}"/>
              </a:ext>
            </a:extLst>
          </p:cNvPr>
          <p:cNvSpPr>
            <a:spLocks noGrp="1"/>
          </p:cNvSpPr>
          <p:nvPr/>
        </p:nvSpPr>
        <p:spPr>
          <a:xfrm>
            <a:off x="10525125" y="2095500"/>
            <a:ext cx="47625" cy="2114550"/>
          </a:xfrm>
          <a:prstGeom prst="rect">
            <a:avLst/>
          </a:prstGeom>
          <a:solidFill>
            <a:srgbClr val="344E85"/>
          </a:solidFill>
          <a:ln w="0">
            <a:noFill/>
          </a:ln>
        </p:spPr>
        <p:txBody>
          <a:bodyPr/>
          <a:lstStyle/>
          <a:p>
            <a:endParaRPr lang="en-US"/>
          </a:p>
        </p:txBody>
      </p:sp>
    </p:spTree>
    <p:extLst>
      <p:ext uri="{BB962C8B-B14F-4D97-AF65-F5344CB8AC3E}">
        <p14:creationId xmlns:p14="http://schemas.microsoft.com/office/powerpoint/2010/main" val="2061159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9CFD2FF-0B93-4D15-95BC-421DD35FAE9E}"/>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1BA52AC5-76F6-442D-A233-9AEA36BF9438}"/>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F1426522-144C-48C1-AF1B-54A9EEF51E1C}"/>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Motivations </a:t>
            </a:r>
          </a:p>
        </p:txBody>
      </p:sp>
      <p:sp>
        <p:nvSpPr>
          <p:cNvPr id="4" name="Rectangle 3">
            <a:extLst>
              <a:ext uri="{FF2B5EF4-FFF2-40B4-BE49-F238E27FC236}">
                <a16:creationId xmlns:a16="http://schemas.microsoft.com/office/drawing/2014/main" id="{E345B0A3-7A7F-4570-9BEF-206E5CAE0D15}"/>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ACB87C1C-1FF9-434A-96B1-9F691CDB6CB7}"/>
              </a:ext>
            </a:extLst>
          </p:cNvPr>
          <p:cNvSpPr>
            <a:spLocks noGrp="1"/>
          </p:cNvSpPr>
          <p:nvPr/>
        </p:nvSpPr>
        <p:spPr>
          <a:xfrm>
            <a:off x="609601" y="1924049"/>
            <a:ext cx="5086350" cy="4267199"/>
          </a:xfrm>
          <a:prstGeom prst="rect">
            <a:avLst/>
          </a:prstGeom>
          <a:solidFill>
            <a:srgbClr val="FCFAF4"/>
          </a:solidFill>
          <a:ln w="0">
            <a:noFill/>
          </a:ln>
        </p:spPr>
        <p:txBody>
          <a:bodyPr/>
          <a:lstStyle/>
          <a:p>
            <a:endParaRPr lang="en-US"/>
          </a:p>
        </p:txBody>
      </p:sp>
      <p:sp>
        <p:nvSpPr>
          <p:cNvPr id="6" name="Rectangle 5">
            <a:extLst>
              <a:ext uri="{FF2B5EF4-FFF2-40B4-BE49-F238E27FC236}">
                <a16:creationId xmlns:a16="http://schemas.microsoft.com/office/drawing/2014/main" id="{D8FFC52E-77D1-487E-A078-1629D83CF769}"/>
              </a:ext>
            </a:extLst>
          </p:cNvPr>
          <p:cNvSpPr>
            <a:spLocks noGrp="1"/>
          </p:cNvSpPr>
          <p:nvPr/>
        </p:nvSpPr>
        <p:spPr>
          <a:xfrm>
            <a:off x="609600" y="1924050"/>
            <a:ext cx="66675" cy="4267200"/>
          </a:xfrm>
          <a:prstGeom prst="rect">
            <a:avLst/>
          </a:prstGeom>
          <a:solidFill>
            <a:srgbClr val="344E85"/>
          </a:solidFill>
          <a:ln w="0">
            <a:noFill/>
          </a:ln>
        </p:spPr>
        <p:txBody>
          <a:bodyPr/>
          <a:lstStyle/>
          <a:p>
            <a:endParaRPr lang="en-US"/>
          </a:p>
        </p:txBody>
      </p:sp>
      <p:sp>
        <p:nvSpPr>
          <p:cNvPr id="7" name="Rectangle 6">
            <a:extLst>
              <a:ext uri="{FF2B5EF4-FFF2-40B4-BE49-F238E27FC236}">
                <a16:creationId xmlns:a16="http://schemas.microsoft.com/office/drawing/2014/main" id="{65D27CB9-612D-4B39-9A4F-9EC85F5DD5FF}"/>
              </a:ext>
            </a:extLst>
          </p:cNvPr>
          <p:cNvSpPr>
            <a:spLocks noGrp="1"/>
          </p:cNvSpPr>
          <p:nvPr/>
        </p:nvSpPr>
        <p:spPr>
          <a:xfrm>
            <a:off x="1085849" y="2162175"/>
            <a:ext cx="4307953" cy="1371600"/>
          </a:xfrm>
          <a:prstGeom prst="rect">
            <a:avLst/>
          </a:prstGeom>
          <a:noFill/>
          <a:ln w="0">
            <a:noFill/>
          </a:ln>
        </p:spPr>
        <p:txBody>
          <a:bodyPr wrap="square" lIns="0" tIns="0" rIns="0" bIns="0" anchor="t">
            <a:noAutofit/>
          </a:bodyPr>
          <a:lstStyle/>
          <a:p>
            <a:pPr algn="l">
              <a:defRPr sz="1875" b="0">
                <a:solidFill>
                  <a:srgbClr val="202421"/>
                </a:solidFill>
                <a:latin typeface="DejaVu Sans"/>
                <a:ea typeface="DejaVu Sans"/>
                <a:cs typeface="DejaVu Sans"/>
              </a:defRPr>
            </a:pPr>
            <a:r>
              <a:rPr sz="2400" b="0" dirty="0">
                <a:solidFill>
                  <a:srgbClr val="202421"/>
                </a:solidFill>
                <a:latin typeface="Calibri" panose="020F0502020204030204" pitchFamily="34" charset="0"/>
                <a:ea typeface="Calibri" panose="020F0502020204030204" pitchFamily="34" charset="0"/>
                <a:cs typeface="Calibri" panose="020F0502020204030204" pitchFamily="34" charset="0"/>
              </a:rPr>
              <a:t>My students wanted to have a course-notes booklet in Hebrew and in Arabic. We were studying Gödel’s</a:t>
            </a:r>
            <a:r>
              <a:rPr lang="en-US" sz="2400" b="0" dirty="0">
                <a:solidFill>
                  <a:srgbClr val="202421"/>
                </a:solidFill>
                <a:latin typeface="Calibri" panose="020F0502020204030204" pitchFamily="34" charset="0"/>
                <a:ea typeface="Calibri" panose="020F0502020204030204" pitchFamily="34" charset="0"/>
                <a:cs typeface="Calibri" panose="020F0502020204030204" pitchFamily="34" charset="0"/>
              </a:rPr>
              <a:t> </a:t>
            </a:r>
            <a:r>
              <a:rPr sz="2400" b="0" dirty="0">
                <a:solidFill>
                  <a:srgbClr val="202421"/>
                </a:solidFill>
                <a:latin typeface="Calibri" panose="020F0502020204030204" pitchFamily="34" charset="0"/>
                <a:ea typeface="Calibri" panose="020F0502020204030204" pitchFamily="34" charset="0"/>
                <a:cs typeface="Calibri" panose="020F0502020204030204" pitchFamily="34" charset="0"/>
              </a:rPr>
              <a:t>Incompleteness Proofs </a:t>
            </a:r>
            <a:r>
              <a:rPr lang="en-GB" sz="2400" dirty="0">
                <a:solidFill>
                  <a:srgbClr val="202421"/>
                </a:solidFill>
                <a:latin typeface="Calibri" panose="020F0502020204030204" pitchFamily="34" charset="0"/>
                <a:ea typeface="Calibri" panose="020F0502020204030204" pitchFamily="34" charset="0"/>
                <a:cs typeface="Calibri" panose="020F0502020204030204" pitchFamily="34" charset="0"/>
              </a:rPr>
              <a:t>as presented in a 2018 version of Warren Goldfarb’s “Notes on Metamathematics”. An earlier version of which I used when as a Graduate student I was a TF for Goldfarb in Phil 144 at Harvard.</a:t>
            </a:r>
          </a:p>
          <a:p>
            <a:pPr algn="l">
              <a:defRPr sz="1875" b="0">
                <a:solidFill>
                  <a:srgbClr val="202421"/>
                </a:solidFill>
                <a:latin typeface="DejaVu Sans"/>
                <a:ea typeface="DejaVu Sans"/>
                <a:cs typeface="DejaVu Sans"/>
              </a:defRPr>
            </a:pPr>
            <a:endParaRPr sz="2400" b="0" dirty="0">
              <a:solidFill>
                <a:srgbClr val="20242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A1A20613-A3C2-4479-9C91-EDE523AD3577}"/>
              </a:ext>
            </a:extLst>
          </p:cNvPr>
          <p:cNvSpPr>
            <a:spLocks noGrp="1"/>
          </p:cNvSpPr>
          <p:nvPr/>
        </p:nvSpPr>
        <p:spPr>
          <a:xfrm>
            <a:off x="6172200" y="1924050"/>
            <a:ext cx="5343525" cy="2200275"/>
          </a:xfrm>
          <a:prstGeom prst="rect">
            <a:avLst/>
          </a:prstGeom>
          <a:solidFill>
            <a:srgbClr val="E8E8E2"/>
          </a:solidFill>
          <a:ln w="0">
            <a:noFill/>
          </a:ln>
        </p:spPr>
        <p:txBody>
          <a:bodyPr/>
          <a:lstStyle/>
          <a:p>
            <a:endParaRPr lang="en-US"/>
          </a:p>
        </p:txBody>
      </p:sp>
      <p:sp>
        <p:nvSpPr>
          <p:cNvPr id="12" name="Rectangle 11">
            <a:extLst>
              <a:ext uri="{FF2B5EF4-FFF2-40B4-BE49-F238E27FC236}">
                <a16:creationId xmlns:a16="http://schemas.microsoft.com/office/drawing/2014/main" id="{F5626989-ED72-49A0-BF32-0DB38F8AFCC3}"/>
              </a:ext>
            </a:extLst>
          </p:cNvPr>
          <p:cNvSpPr>
            <a:spLocks noGrp="1"/>
          </p:cNvSpPr>
          <p:nvPr/>
        </p:nvSpPr>
        <p:spPr>
          <a:xfrm>
            <a:off x="6172200" y="1924050"/>
            <a:ext cx="28575" cy="2200275"/>
          </a:xfrm>
          <a:prstGeom prst="rect">
            <a:avLst/>
          </a:prstGeom>
          <a:solidFill>
            <a:srgbClr val="344E85"/>
          </a:solidFill>
          <a:ln w="0">
            <a:noFill/>
          </a:ln>
        </p:spPr>
        <p:txBody>
          <a:bodyPr/>
          <a:lstStyle/>
          <a:p>
            <a:endParaRPr lang="en-US"/>
          </a:p>
        </p:txBody>
      </p:sp>
      <p:sp>
        <p:nvSpPr>
          <p:cNvPr id="13" name="Rectangle 12">
            <a:extLst>
              <a:ext uri="{FF2B5EF4-FFF2-40B4-BE49-F238E27FC236}">
                <a16:creationId xmlns:a16="http://schemas.microsoft.com/office/drawing/2014/main" id="{65FFCA75-C564-49E8-AD59-00F9AC577545}"/>
              </a:ext>
            </a:extLst>
          </p:cNvPr>
          <p:cNvSpPr>
            <a:spLocks noGrp="1"/>
          </p:cNvSpPr>
          <p:nvPr/>
        </p:nvSpPr>
        <p:spPr>
          <a:xfrm>
            <a:off x="6410325" y="2162175"/>
            <a:ext cx="4867275" cy="1724025"/>
          </a:xfrm>
          <a:prstGeom prst="rect">
            <a:avLst/>
          </a:prstGeom>
          <a:noFill/>
          <a:ln w="0">
            <a:noFill/>
          </a:ln>
        </p:spPr>
        <p:txBody>
          <a:bodyPr wrap="square" lIns="0" tIns="0" rIns="0" bIns="0" anchor="t">
            <a:noAutofit/>
          </a:bodyPr>
          <a:lstStyle/>
          <a:p>
            <a:pPr algn="l">
              <a:defRPr sz="1913" b="0">
                <a:solidFill>
                  <a:srgbClr val="202421"/>
                </a:solidFill>
                <a:latin typeface="DejaVu Sans"/>
                <a:ea typeface="DejaVu Sans"/>
                <a:cs typeface="DejaVu Sans"/>
              </a:defRPr>
            </a:pPr>
            <a:r>
              <a:rPr sz="2400" b="0" dirty="0">
                <a:solidFill>
                  <a:srgbClr val="202421"/>
                </a:solidFill>
                <a:latin typeface="Calibri" panose="020F0502020204030204" pitchFamily="34" charset="0"/>
                <a:ea typeface="Calibri" panose="020F0502020204030204" pitchFamily="34" charset="0"/>
                <a:cs typeface="Calibri" panose="020F0502020204030204" pitchFamily="34" charset="0"/>
              </a:rPr>
              <a:t>The presentation is exceptional in its natural relation to Gödel’s original work, and the philosophical and scholarly sensitivities driving its mathematical choices.</a:t>
            </a:r>
          </a:p>
        </p:txBody>
      </p:sp>
      <p:sp>
        <p:nvSpPr>
          <p:cNvPr id="14" name="Rectangle 13">
            <a:extLst>
              <a:ext uri="{FF2B5EF4-FFF2-40B4-BE49-F238E27FC236}">
                <a16:creationId xmlns:a16="http://schemas.microsoft.com/office/drawing/2014/main" id="{1C7FCE10-DD3E-458D-9333-190C27D4FC83}"/>
              </a:ext>
            </a:extLst>
          </p:cNvPr>
          <p:cNvSpPr>
            <a:spLocks noGrp="1"/>
          </p:cNvSpPr>
          <p:nvPr/>
        </p:nvSpPr>
        <p:spPr>
          <a:xfrm>
            <a:off x="6172200" y="4238625"/>
            <a:ext cx="5343525" cy="1952625"/>
          </a:xfrm>
          <a:prstGeom prst="rect">
            <a:avLst/>
          </a:prstGeom>
          <a:solidFill>
            <a:srgbClr val="E8E8E2"/>
          </a:solidFill>
          <a:ln w="0">
            <a:noFill/>
          </a:ln>
        </p:spPr>
        <p:txBody>
          <a:bodyPr/>
          <a:lstStyle/>
          <a:p>
            <a:endParaRPr lang="en-US"/>
          </a:p>
        </p:txBody>
      </p:sp>
      <p:sp>
        <p:nvSpPr>
          <p:cNvPr id="15" name="Rectangle 14">
            <a:extLst>
              <a:ext uri="{FF2B5EF4-FFF2-40B4-BE49-F238E27FC236}">
                <a16:creationId xmlns:a16="http://schemas.microsoft.com/office/drawing/2014/main" id="{19ECDCD9-2505-43CF-9880-F23FCF3D5AD9}"/>
              </a:ext>
            </a:extLst>
          </p:cNvPr>
          <p:cNvSpPr>
            <a:spLocks noGrp="1"/>
          </p:cNvSpPr>
          <p:nvPr/>
        </p:nvSpPr>
        <p:spPr>
          <a:xfrm>
            <a:off x="6172200" y="4238625"/>
            <a:ext cx="28575" cy="1952625"/>
          </a:xfrm>
          <a:prstGeom prst="rect">
            <a:avLst/>
          </a:prstGeom>
          <a:solidFill>
            <a:srgbClr val="344E85"/>
          </a:solidFill>
          <a:ln w="0">
            <a:noFill/>
          </a:ln>
        </p:spPr>
        <p:txBody>
          <a:bodyPr/>
          <a:lstStyle/>
          <a:p>
            <a:endParaRPr lang="en-US"/>
          </a:p>
        </p:txBody>
      </p:sp>
      <p:sp>
        <p:nvSpPr>
          <p:cNvPr id="16" name="Rectangle 15">
            <a:extLst>
              <a:ext uri="{FF2B5EF4-FFF2-40B4-BE49-F238E27FC236}">
                <a16:creationId xmlns:a16="http://schemas.microsoft.com/office/drawing/2014/main" id="{F537D416-C25D-497B-B400-3DC9EFFD3202}"/>
              </a:ext>
            </a:extLst>
          </p:cNvPr>
          <p:cNvSpPr>
            <a:spLocks noGrp="1"/>
          </p:cNvSpPr>
          <p:nvPr/>
        </p:nvSpPr>
        <p:spPr>
          <a:xfrm>
            <a:off x="6410325" y="4476750"/>
            <a:ext cx="4867275" cy="1476375"/>
          </a:xfrm>
          <a:prstGeom prst="rect">
            <a:avLst/>
          </a:prstGeom>
          <a:noFill/>
          <a:ln w="0">
            <a:noFill/>
          </a:ln>
        </p:spPr>
        <p:txBody>
          <a:bodyPr wrap="square" lIns="0" tIns="0" rIns="0" bIns="0" anchor="t">
            <a:noAutofit/>
          </a:bodyPr>
          <a:lstStyle/>
          <a:p>
            <a:pPr algn="l">
              <a:defRPr sz="2025" b="0">
                <a:solidFill>
                  <a:srgbClr val="202421"/>
                </a:solidFill>
                <a:latin typeface="DejaVu Sans"/>
                <a:ea typeface="DejaVu Sans"/>
                <a:cs typeface="DejaVu Sans"/>
              </a:defRPr>
            </a:pPr>
            <a:r>
              <a:rPr sz="2400" b="0" dirty="0">
                <a:solidFill>
                  <a:srgbClr val="202421"/>
                </a:solidFill>
                <a:latin typeface="Calibri" panose="020F0502020204030204" pitchFamily="34" charset="0"/>
                <a:ea typeface="Calibri" panose="020F0502020204030204" pitchFamily="34" charset="0"/>
                <a:cs typeface="Calibri" panose="020F0502020204030204" pitchFamily="34" charset="0"/>
              </a:rPr>
              <a:t>It was a big and intriguing surprise to discover that, unlike Hebrew, in Arabic, the professional metalogical  language is limited.</a:t>
            </a:r>
          </a:p>
        </p:txBody>
      </p:sp>
    </p:spTree>
    <p:extLst>
      <p:ext uri="{BB962C8B-B14F-4D97-AF65-F5344CB8AC3E}">
        <p14:creationId xmlns:p14="http://schemas.microsoft.com/office/powerpoint/2010/main" val="1223624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63A2DF0-9B74-4D52-A055-170880069F48}"/>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8E42F597-A793-40D8-9DCD-7D85720B05B0}"/>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7D0299A6-2C7B-45EF-B26D-E907C9016DC6}"/>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Motivations </a:t>
            </a:r>
          </a:p>
        </p:txBody>
      </p:sp>
      <p:sp>
        <p:nvSpPr>
          <p:cNvPr id="4" name="Rectangle 3">
            <a:extLst>
              <a:ext uri="{FF2B5EF4-FFF2-40B4-BE49-F238E27FC236}">
                <a16:creationId xmlns:a16="http://schemas.microsoft.com/office/drawing/2014/main" id="{DA3C1640-F414-4E8E-9FEF-F0DA8EE2CED1}"/>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B54DA636-95E4-4DE0-AACE-EF04AC6BCEE8}"/>
              </a:ext>
            </a:extLst>
          </p:cNvPr>
          <p:cNvSpPr>
            <a:spLocks noGrp="1"/>
          </p:cNvSpPr>
          <p:nvPr/>
        </p:nvSpPr>
        <p:spPr>
          <a:xfrm>
            <a:off x="609600" y="1566863"/>
            <a:ext cx="10763250" cy="409575"/>
          </a:xfrm>
          <a:prstGeom prst="rect">
            <a:avLst/>
          </a:prstGeom>
          <a:noFill/>
          <a:ln w="0">
            <a:noFill/>
          </a:ln>
        </p:spPr>
        <p:txBody>
          <a:bodyPr wrap="square" lIns="0" tIns="0" rIns="0" bIns="0" anchor="t">
            <a:noAutofit/>
          </a:bodyPr>
          <a:lstStyle/>
          <a:p>
            <a:pPr algn="l">
              <a:defRPr sz="1875" b="0">
                <a:solidFill>
                  <a:srgbClr val="202421"/>
                </a:solidFill>
                <a:latin typeface="DejaVu Serif"/>
                <a:ea typeface="DejaVu Serif"/>
                <a:cs typeface="DejaVu Serif"/>
              </a:defRPr>
            </a:pPr>
            <a:r>
              <a:rPr sz="2400" b="1" dirty="0">
                <a:solidFill>
                  <a:srgbClr val="344E85"/>
                </a:solidFill>
                <a:latin typeface="DejaVu Serif"/>
                <a:ea typeface="DejaVu Serif"/>
                <a:cs typeface="DejaVu Serif"/>
              </a:rPr>
              <a:t>Motivations in relation to Academic Freedom:</a:t>
            </a:r>
          </a:p>
        </p:txBody>
      </p:sp>
      <p:sp>
        <p:nvSpPr>
          <p:cNvPr id="6" name="Rectangle 5">
            <a:extLst>
              <a:ext uri="{FF2B5EF4-FFF2-40B4-BE49-F238E27FC236}">
                <a16:creationId xmlns:a16="http://schemas.microsoft.com/office/drawing/2014/main" id="{76714ED4-C3D8-404D-B501-522210B6A78A}"/>
              </a:ext>
            </a:extLst>
          </p:cNvPr>
          <p:cNvSpPr>
            <a:spLocks noGrp="1"/>
          </p:cNvSpPr>
          <p:nvPr/>
        </p:nvSpPr>
        <p:spPr>
          <a:xfrm>
            <a:off x="609600" y="2238375"/>
            <a:ext cx="5343525" cy="1504950"/>
          </a:xfrm>
          <a:prstGeom prst="rect">
            <a:avLst/>
          </a:prstGeom>
          <a:solidFill>
            <a:srgbClr val="FCFAF4"/>
          </a:solidFill>
          <a:ln w="0">
            <a:noFill/>
          </a:ln>
        </p:spPr>
        <p:txBody>
          <a:bodyPr/>
          <a:lstStyle/>
          <a:p>
            <a:endParaRPr lang="en-US"/>
          </a:p>
        </p:txBody>
      </p:sp>
      <p:sp>
        <p:nvSpPr>
          <p:cNvPr id="7" name="Rectangle 6">
            <a:extLst>
              <a:ext uri="{FF2B5EF4-FFF2-40B4-BE49-F238E27FC236}">
                <a16:creationId xmlns:a16="http://schemas.microsoft.com/office/drawing/2014/main" id="{F00C811A-1EB3-4D3C-9EDE-51EF8D43CD96}"/>
              </a:ext>
            </a:extLst>
          </p:cNvPr>
          <p:cNvSpPr>
            <a:spLocks noGrp="1"/>
          </p:cNvSpPr>
          <p:nvPr/>
        </p:nvSpPr>
        <p:spPr>
          <a:xfrm>
            <a:off x="609600" y="2238375"/>
            <a:ext cx="66675" cy="1504950"/>
          </a:xfrm>
          <a:prstGeom prst="rect">
            <a:avLst/>
          </a:prstGeom>
          <a:solidFill>
            <a:srgbClr val="344E85"/>
          </a:solidFill>
          <a:ln w="0">
            <a:noFill/>
          </a:ln>
        </p:spPr>
        <p:txBody>
          <a:bodyPr/>
          <a:lstStyle/>
          <a:p>
            <a:endParaRPr lang="en-US"/>
          </a:p>
        </p:txBody>
      </p:sp>
      <p:sp>
        <p:nvSpPr>
          <p:cNvPr id="8" name="Rectangle 7">
            <a:extLst>
              <a:ext uri="{FF2B5EF4-FFF2-40B4-BE49-F238E27FC236}">
                <a16:creationId xmlns:a16="http://schemas.microsoft.com/office/drawing/2014/main" id="{93E88ACE-42DC-420C-868C-37E23AAC818C}"/>
              </a:ext>
            </a:extLst>
          </p:cNvPr>
          <p:cNvSpPr>
            <a:spLocks noGrp="1"/>
          </p:cNvSpPr>
          <p:nvPr/>
        </p:nvSpPr>
        <p:spPr>
          <a:xfrm>
            <a:off x="738187" y="2396359"/>
            <a:ext cx="5086350" cy="1028700"/>
          </a:xfrm>
          <a:prstGeom prst="rect">
            <a:avLst/>
          </a:prstGeom>
          <a:noFill/>
          <a:ln w="0">
            <a:noFill/>
          </a:ln>
        </p:spPr>
        <p:txBody>
          <a:bodyPr wrap="square" lIns="0" tIns="0" rIns="0" bIns="0" anchor="t">
            <a:noAutofit/>
          </a:bodyPr>
          <a:lstStyle/>
          <a:p>
            <a:pPr marL="114300" algn="l">
              <a:defRPr sz="1538" b="0">
                <a:solidFill>
                  <a:srgbClr val="202421"/>
                </a:solidFill>
                <a:latin typeface="DejaVu Sans"/>
                <a:ea typeface="DejaVu Sans"/>
                <a:cs typeface="DejaVu Sans"/>
              </a:defRPr>
            </a:pPr>
            <a:r>
              <a:rPr sz="2100" b="0" dirty="0">
                <a:solidFill>
                  <a:srgbClr val="202421"/>
                </a:solidFill>
                <a:latin typeface="Calibri" panose="020F0502020204030204" pitchFamily="34" charset="0"/>
                <a:ea typeface="Calibri" panose="020F0502020204030204" pitchFamily="34" charset="0"/>
                <a:cs typeface="Calibri" panose="020F0502020204030204" pitchFamily="34" charset="0"/>
              </a:rPr>
              <a:t>To address the absence of sources in Arabic in contrast to the abundant materials in Hebrew, the dominating language on Israeli campuses.</a:t>
            </a:r>
          </a:p>
        </p:txBody>
      </p:sp>
      <p:sp>
        <p:nvSpPr>
          <p:cNvPr id="9" name="Rectangle 8">
            <a:extLst>
              <a:ext uri="{FF2B5EF4-FFF2-40B4-BE49-F238E27FC236}">
                <a16:creationId xmlns:a16="http://schemas.microsoft.com/office/drawing/2014/main" id="{86356BD2-612F-472E-9763-3D107D954EF6}"/>
              </a:ext>
            </a:extLst>
          </p:cNvPr>
          <p:cNvSpPr>
            <a:spLocks noGrp="1"/>
          </p:cNvSpPr>
          <p:nvPr/>
        </p:nvSpPr>
        <p:spPr>
          <a:xfrm>
            <a:off x="609600" y="3857625"/>
            <a:ext cx="5343525" cy="2333625"/>
          </a:xfrm>
          <a:prstGeom prst="rect">
            <a:avLst/>
          </a:prstGeom>
          <a:solidFill>
            <a:srgbClr val="E8E8E2"/>
          </a:solidFill>
          <a:ln w="0">
            <a:noFill/>
          </a:ln>
        </p:spPr>
        <p:txBody>
          <a:bodyPr/>
          <a:lstStyle/>
          <a:p>
            <a:endParaRPr lang="en-US"/>
          </a:p>
        </p:txBody>
      </p:sp>
      <p:sp>
        <p:nvSpPr>
          <p:cNvPr id="10" name="Rectangle 9">
            <a:extLst>
              <a:ext uri="{FF2B5EF4-FFF2-40B4-BE49-F238E27FC236}">
                <a16:creationId xmlns:a16="http://schemas.microsoft.com/office/drawing/2014/main" id="{7AD74810-6391-442A-8BE9-2625C831EBA4}"/>
              </a:ext>
            </a:extLst>
          </p:cNvPr>
          <p:cNvSpPr>
            <a:spLocks noGrp="1"/>
          </p:cNvSpPr>
          <p:nvPr/>
        </p:nvSpPr>
        <p:spPr>
          <a:xfrm>
            <a:off x="609600" y="3857625"/>
            <a:ext cx="28575" cy="2333625"/>
          </a:xfrm>
          <a:prstGeom prst="rect">
            <a:avLst/>
          </a:prstGeom>
          <a:solidFill>
            <a:srgbClr val="344E85"/>
          </a:solidFill>
          <a:ln w="0">
            <a:noFill/>
          </a:ln>
        </p:spPr>
        <p:txBody>
          <a:bodyPr/>
          <a:lstStyle/>
          <a:p>
            <a:endParaRPr lang="en-US"/>
          </a:p>
        </p:txBody>
      </p:sp>
      <p:sp>
        <p:nvSpPr>
          <p:cNvPr id="11" name="Rectangle 10">
            <a:extLst>
              <a:ext uri="{FF2B5EF4-FFF2-40B4-BE49-F238E27FC236}">
                <a16:creationId xmlns:a16="http://schemas.microsoft.com/office/drawing/2014/main" id="{F41167DA-2C05-4FCC-8682-DA15474D9386}"/>
              </a:ext>
            </a:extLst>
          </p:cNvPr>
          <p:cNvSpPr>
            <a:spLocks noGrp="1"/>
          </p:cNvSpPr>
          <p:nvPr/>
        </p:nvSpPr>
        <p:spPr>
          <a:xfrm>
            <a:off x="839020" y="4305300"/>
            <a:ext cx="4694184" cy="1857375"/>
          </a:xfrm>
          <a:prstGeom prst="rect">
            <a:avLst/>
          </a:prstGeom>
          <a:noFill/>
          <a:ln w="0">
            <a:noFill/>
          </a:ln>
        </p:spPr>
        <p:txBody>
          <a:bodyPr wrap="square" lIns="0" tIns="0" rIns="0" bIns="0" anchor="t">
            <a:noAutofit/>
          </a:bodyPr>
          <a:lstStyle/>
          <a:p>
            <a:pPr marL="114300" algn="l">
              <a:defRPr sz="1425" b="0">
                <a:solidFill>
                  <a:srgbClr val="202421"/>
                </a:solidFill>
                <a:latin typeface="DejaVu Sans"/>
                <a:ea typeface="DejaVu Sans"/>
                <a:cs typeface="DejaVu Sans"/>
              </a:defRPr>
            </a:pPr>
            <a:r>
              <a:rPr lang="en-GB" sz="2200" b="0" dirty="0">
                <a:solidFill>
                  <a:srgbClr val="202421"/>
                </a:solidFill>
                <a:latin typeface="Calibri" panose="020F0502020204030204" pitchFamily="34" charset="0"/>
                <a:ea typeface="Calibri" panose="020F0502020204030204" pitchFamily="34" charset="0"/>
                <a:cs typeface="Calibri" panose="020F0502020204030204" pitchFamily="34" charset="0"/>
              </a:rPr>
              <a:t>Working within our means to address concrete intellectual challenges and needs may stretch the limits of these very means. </a:t>
            </a:r>
            <a:endParaRPr sz="2200" b="0" dirty="0">
              <a:solidFill>
                <a:srgbClr val="20242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E2F7992E-CC97-4E54-A423-B87F995E4FA3}"/>
              </a:ext>
            </a:extLst>
          </p:cNvPr>
          <p:cNvSpPr>
            <a:spLocks noGrp="1"/>
          </p:cNvSpPr>
          <p:nvPr/>
        </p:nvSpPr>
        <p:spPr>
          <a:xfrm>
            <a:off x="6172200" y="2238375"/>
            <a:ext cx="5343525" cy="3952875"/>
          </a:xfrm>
          <a:prstGeom prst="rect">
            <a:avLst/>
          </a:prstGeom>
          <a:solidFill>
            <a:srgbClr val="E8E8E2"/>
          </a:solidFill>
          <a:ln w="0">
            <a:noFill/>
          </a:ln>
        </p:spPr>
        <p:txBody>
          <a:bodyPr/>
          <a:lstStyle/>
          <a:p>
            <a:endParaRPr lang="en-US"/>
          </a:p>
        </p:txBody>
      </p:sp>
      <p:sp>
        <p:nvSpPr>
          <p:cNvPr id="13" name="Rectangle 12">
            <a:extLst>
              <a:ext uri="{FF2B5EF4-FFF2-40B4-BE49-F238E27FC236}">
                <a16:creationId xmlns:a16="http://schemas.microsoft.com/office/drawing/2014/main" id="{29AD78F8-4466-45C6-9D0A-B071AFE6C6A6}"/>
              </a:ext>
            </a:extLst>
          </p:cNvPr>
          <p:cNvSpPr>
            <a:spLocks noGrp="1"/>
          </p:cNvSpPr>
          <p:nvPr/>
        </p:nvSpPr>
        <p:spPr>
          <a:xfrm>
            <a:off x="6172200" y="2238375"/>
            <a:ext cx="28575" cy="3952875"/>
          </a:xfrm>
          <a:prstGeom prst="rect">
            <a:avLst/>
          </a:prstGeom>
          <a:solidFill>
            <a:srgbClr val="344E85"/>
          </a:solidFill>
          <a:ln w="0">
            <a:noFill/>
          </a:ln>
        </p:spPr>
        <p:txBody>
          <a:bodyPr/>
          <a:lstStyle/>
          <a:p>
            <a:endParaRPr lang="en-US"/>
          </a:p>
        </p:txBody>
      </p:sp>
      <p:sp>
        <p:nvSpPr>
          <p:cNvPr id="14" name="Rectangle 13">
            <a:extLst>
              <a:ext uri="{FF2B5EF4-FFF2-40B4-BE49-F238E27FC236}">
                <a16:creationId xmlns:a16="http://schemas.microsoft.com/office/drawing/2014/main" id="{4EC9E2B9-D4C4-4EAC-9686-090D2C532C76}"/>
              </a:ext>
            </a:extLst>
          </p:cNvPr>
          <p:cNvSpPr>
            <a:spLocks noGrp="1"/>
          </p:cNvSpPr>
          <p:nvPr/>
        </p:nvSpPr>
        <p:spPr>
          <a:xfrm>
            <a:off x="6410325" y="2476500"/>
            <a:ext cx="4867275" cy="3476625"/>
          </a:xfrm>
          <a:prstGeom prst="rect">
            <a:avLst/>
          </a:prstGeom>
          <a:noFill/>
          <a:ln w="0">
            <a:noFill/>
          </a:ln>
        </p:spPr>
        <p:txBody>
          <a:bodyPr wrap="square" lIns="0" tIns="0" rIns="0" bIns="0" anchor="t">
            <a:noAutofit/>
          </a:bodyPr>
          <a:lstStyle/>
          <a:p>
            <a:pPr marL="114300">
              <a:defRPr sz="1875" b="0">
                <a:solidFill>
                  <a:srgbClr val="202421"/>
                </a:solidFill>
                <a:latin typeface="DejaVu Sans"/>
                <a:ea typeface="DejaVu Sans"/>
                <a:cs typeface="DejaVu Sans"/>
              </a:defRPr>
            </a:pPr>
            <a:r>
              <a:rPr lang="en-GB" sz="2200" dirty="0">
                <a:solidFill>
                  <a:srgbClr val="202421"/>
                </a:solidFill>
                <a:latin typeface="Calibri" panose="020F0502020204030204" pitchFamily="34" charset="0"/>
                <a:ea typeface="Calibri" panose="020F0502020204030204" pitchFamily="34" charset="0"/>
                <a:cs typeface="Calibri" panose="020F0502020204030204" pitchFamily="34" charset="0"/>
              </a:rPr>
              <a:t>Motivated and based on the power of the Arabic-speaking students,  as a model of activism. The result contributes to the freedom for respectful attention to evolve as a social and intellectual second nature. </a:t>
            </a:r>
          </a:p>
          <a:p>
            <a:pPr marL="114300">
              <a:defRPr sz="1875" b="0">
                <a:solidFill>
                  <a:srgbClr val="202421"/>
                </a:solidFill>
                <a:latin typeface="DejaVu Sans"/>
                <a:ea typeface="DejaVu Sans"/>
                <a:cs typeface="DejaVu Sans"/>
              </a:defRPr>
            </a:pPr>
            <a:endParaRPr lang="en-GB" sz="2200" b="0" dirty="0">
              <a:solidFill>
                <a:srgbClr val="202421"/>
              </a:solidFill>
              <a:latin typeface="Calibri" panose="020F0502020204030204" pitchFamily="34" charset="0"/>
              <a:ea typeface="Calibri" panose="020F0502020204030204" pitchFamily="34" charset="0"/>
              <a:cs typeface="Calibri" panose="020F0502020204030204" pitchFamily="34" charset="0"/>
            </a:endParaRPr>
          </a:p>
          <a:p>
            <a:pPr marL="114300">
              <a:defRPr sz="1875"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I believe that all these make a difference to the nature, scope and limits of our academic possibilities. </a:t>
            </a:r>
          </a:p>
        </p:txBody>
      </p:sp>
    </p:spTree>
    <p:extLst>
      <p:ext uri="{BB962C8B-B14F-4D97-AF65-F5344CB8AC3E}">
        <p14:creationId xmlns:p14="http://schemas.microsoft.com/office/powerpoint/2010/main" val="2059586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13EE065-FDEE-4C7B-A6B5-4357166B6311}"/>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627C55C0-2B9E-4F00-9D65-3291A579E55B}"/>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ED963A8F-ACCA-4E30-A686-A7369D29B3CE}"/>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Motivations </a:t>
            </a:r>
          </a:p>
        </p:txBody>
      </p:sp>
      <p:sp>
        <p:nvSpPr>
          <p:cNvPr id="4" name="Rectangle 3">
            <a:extLst>
              <a:ext uri="{FF2B5EF4-FFF2-40B4-BE49-F238E27FC236}">
                <a16:creationId xmlns:a16="http://schemas.microsoft.com/office/drawing/2014/main" id="{0849C4F3-96F9-4148-A247-1C921971777D}"/>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0D5D739C-F59D-4FFF-9627-AE03B7CCA5C4}"/>
              </a:ext>
            </a:extLst>
          </p:cNvPr>
          <p:cNvSpPr>
            <a:spLocks noGrp="1"/>
          </p:cNvSpPr>
          <p:nvPr/>
        </p:nvSpPr>
        <p:spPr>
          <a:xfrm>
            <a:off x="609600" y="1924050"/>
            <a:ext cx="10906125" cy="1428750"/>
          </a:xfrm>
          <a:prstGeom prst="rect">
            <a:avLst/>
          </a:prstGeom>
          <a:solidFill>
            <a:srgbClr val="FCFAF4"/>
          </a:solidFill>
          <a:ln w="0">
            <a:noFill/>
          </a:ln>
        </p:spPr>
        <p:txBody>
          <a:bodyPr/>
          <a:lstStyle/>
          <a:p>
            <a:endParaRPr lang="en-US"/>
          </a:p>
        </p:txBody>
      </p:sp>
      <p:sp>
        <p:nvSpPr>
          <p:cNvPr id="6" name="Rectangle 5">
            <a:extLst>
              <a:ext uri="{FF2B5EF4-FFF2-40B4-BE49-F238E27FC236}">
                <a16:creationId xmlns:a16="http://schemas.microsoft.com/office/drawing/2014/main" id="{A09916F9-C9BD-4777-9D31-F5F3A6A06A08}"/>
              </a:ext>
            </a:extLst>
          </p:cNvPr>
          <p:cNvSpPr>
            <a:spLocks noGrp="1"/>
          </p:cNvSpPr>
          <p:nvPr/>
        </p:nvSpPr>
        <p:spPr>
          <a:xfrm>
            <a:off x="609600" y="1924050"/>
            <a:ext cx="66675" cy="1428750"/>
          </a:xfrm>
          <a:prstGeom prst="rect">
            <a:avLst/>
          </a:prstGeom>
          <a:solidFill>
            <a:srgbClr val="344E85"/>
          </a:solidFill>
          <a:ln w="0">
            <a:noFill/>
          </a:ln>
        </p:spPr>
        <p:txBody>
          <a:bodyPr/>
          <a:lstStyle/>
          <a:p>
            <a:endParaRPr lang="en-US"/>
          </a:p>
        </p:txBody>
      </p:sp>
      <p:sp>
        <p:nvSpPr>
          <p:cNvPr id="7" name="Rectangle 6">
            <a:extLst>
              <a:ext uri="{FF2B5EF4-FFF2-40B4-BE49-F238E27FC236}">
                <a16:creationId xmlns:a16="http://schemas.microsoft.com/office/drawing/2014/main" id="{7D305C42-1D10-4DDA-8C09-000C2C741CFC}"/>
              </a:ext>
            </a:extLst>
          </p:cNvPr>
          <p:cNvSpPr>
            <a:spLocks noGrp="1"/>
          </p:cNvSpPr>
          <p:nvPr/>
        </p:nvSpPr>
        <p:spPr>
          <a:xfrm>
            <a:off x="847725" y="2162175"/>
            <a:ext cx="10429875" cy="952500"/>
          </a:xfrm>
          <a:prstGeom prst="rect">
            <a:avLst/>
          </a:prstGeom>
          <a:noFill/>
          <a:ln w="0">
            <a:noFill/>
          </a:ln>
        </p:spPr>
        <p:txBody>
          <a:bodyPr wrap="square" lIns="0" tIns="0" rIns="0" bIns="0" anchor="t">
            <a:noAutofit/>
          </a:bodyPr>
          <a:lstStyle/>
          <a:p>
            <a:pPr algn="l">
              <a:defRPr sz="1725"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On campus, the provision of modern logical resources in Arabic can pave an Arabic-speaking student’s way to the study of philosophy bridging experienced language barriers</a:t>
            </a:r>
          </a:p>
        </p:txBody>
      </p:sp>
      <p:sp>
        <p:nvSpPr>
          <p:cNvPr id="8" name="Rectangle 7">
            <a:extLst>
              <a:ext uri="{FF2B5EF4-FFF2-40B4-BE49-F238E27FC236}">
                <a16:creationId xmlns:a16="http://schemas.microsoft.com/office/drawing/2014/main" id="{8A9185D1-DB57-4824-80C5-41AB745B0C79}"/>
              </a:ext>
            </a:extLst>
          </p:cNvPr>
          <p:cNvSpPr>
            <a:spLocks noGrp="1"/>
          </p:cNvSpPr>
          <p:nvPr/>
        </p:nvSpPr>
        <p:spPr>
          <a:xfrm>
            <a:off x="609600" y="3629025"/>
            <a:ext cx="10477500" cy="371475"/>
          </a:xfrm>
          <a:prstGeom prst="rect">
            <a:avLst/>
          </a:prstGeom>
          <a:noFill/>
          <a:ln w="0">
            <a:noFill/>
          </a:ln>
        </p:spPr>
        <p:txBody>
          <a:bodyPr wrap="square" lIns="0" tIns="0" rIns="0" bIns="0" anchor="t">
            <a:noAutofit/>
          </a:bodyPr>
          <a:lstStyle/>
          <a:p>
            <a:pPr algn="l">
              <a:defRPr sz="1950" b="0">
                <a:solidFill>
                  <a:srgbClr val="202421"/>
                </a:solidFill>
                <a:latin typeface="DejaVu Serif"/>
                <a:ea typeface="DejaVu Serif"/>
                <a:cs typeface="DejaVu Serif"/>
              </a:defRPr>
            </a:pPr>
            <a:r>
              <a:rPr sz="2400" b="1" dirty="0">
                <a:solidFill>
                  <a:srgbClr val="344E85"/>
                </a:solidFill>
                <a:latin typeface="DejaVu Serif"/>
                <a:ea typeface="DejaVu Serif"/>
                <a:cs typeface="DejaVu Serif"/>
              </a:rPr>
              <a:t>Off campus: </a:t>
            </a:r>
          </a:p>
        </p:txBody>
      </p:sp>
      <p:sp>
        <p:nvSpPr>
          <p:cNvPr id="9" name="Rectangle 8">
            <a:extLst>
              <a:ext uri="{FF2B5EF4-FFF2-40B4-BE49-F238E27FC236}">
                <a16:creationId xmlns:a16="http://schemas.microsoft.com/office/drawing/2014/main" id="{210CBFE1-B4D2-46B0-8B3F-77BB8DFEB654}"/>
              </a:ext>
            </a:extLst>
          </p:cNvPr>
          <p:cNvSpPr>
            <a:spLocks noGrp="1"/>
          </p:cNvSpPr>
          <p:nvPr/>
        </p:nvSpPr>
        <p:spPr>
          <a:xfrm>
            <a:off x="609600" y="4086225"/>
            <a:ext cx="5219700" cy="1866900"/>
          </a:xfrm>
          <a:prstGeom prst="rect">
            <a:avLst/>
          </a:prstGeom>
          <a:solidFill>
            <a:srgbClr val="FCFAF4"/>
          </a:solidFill>
          <a:ln w="0">
            <a:noFill/>
          </a:ln>
        </p:spPr>
        <p:txBody>
          <a:bodyPr/>
          <a:lstStyle/>
          <a:p>
            <a:endParaRPr lang="en-US"/>
          </a:p>
        </p:txBody>
      </p:sp>
      <p:sp>
        <p:nvSpPr>
          <p:cNvPr id="10" name="Rectangle 9">
            <a:extLst>
              <a:ext uri="{FF2B5EF4-FFF2-40B4-BE49-F238E27FC236}">
                <a16:creationId xmlns:a16="http://schemas.microsoft.com/office/drawing/2014/main" id="{AD30C489-17E6-43B7-80B3-C593F83064FB}"/>
              </a:ext>
            </a:extLst>
          </p:cNvPr>
          <p:cNvSpPr>
            <a:spLocks noGrp="1"/>
          </p:cNvSpPr>
          <p:nvPr/>
        </p:nvSpPr>
        <p:spPr>
          <a:xfrm>
            <a:off x="609600" y="4086225"/>
            <a:ext cx="66675" cy="1866900"/>
          </a:xfrm>
          <a:prstGeom prst="rect">
            <a:avLst/>
          </a:prstGeom>
          <a:solidFill>
            <a:srgbClr val="344E85"/>
          </a:solidFill>
          <a:ln w="0">
            <a:noFill/>
          </a:ln>
        </p:spPr>
        <p:txBody>
          <a:bodyPr/>
          <a:lstStyle/>
          <a:p>
            <a:endParaRPr lang="en-US"/>
          </a:p>
        </p:txBody>
      </p:sp>
      <p:sp>
        <p:nvSpPr>
          <p:cNvPr id="11" name="Rectangle 10">
            <a:extLst>
              <a:ext uri="{FF2B5EF4-FFF2-40B4-BE49-F238E27FC236}">
                <a16:creationId xmlns:a16="http://schemas.microsoft.com/office/drawing/2014/main" id="{8892D715-62BA-4E9D-A738-9CD3B6E1FF1A}"/>
              </a:ext>
            </a:extLst>
          </p:cNvPr>
          <p:cNvSpPr>
            <a:spLocks noGrp="1"/>
          </p:cNvSpPr>
          <p:nvPr/>
        </p:nvSpPr>
        <p:spPr>
          <a:xfrm>
            <a:off x="847725" y="4324350"/>
            <a:ext cx="4743450" cy="1390650"/>
          </a:xfrm>
          <a:prstGeom prst="rect">
            <a:avLst/>
          </a:prstGeom>
          <a:noFill/>
          <a:ln w="0">
            <a:noFill/>
          </a:ln>
        </p:spPr>
        <p:txBody>
          <a:bodyPr wrap="square" lIns="0" tIns="0" rIns="0" bIns="0" anchor="t">
            <a:noAutofit/>
          </a:bodyPr>
          <a:lstStyle/>
          <a:p>
            <a:pPr algn="l">
              <a:defRPr sz="1875"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a:t>
            </a:r>
            <a:r>
              <a:rPr sz="2200" b="0" dirty="0" err="1">
                <a:solidFill>
                  <a:srgbClr val="202421"/>
                </a:solidFill>
                <a:latin typeface="Calibri" panose="020F0502020204030204" pitchFamily="34" charset="0"/>
                <a:ea typeface="Calibri" panose="020F0502020204030204" pitchFamily="34" charset="0"/>
                <a:cs typeface="Calibri" panose="020F0502020204030204" pitchFamily="34" charset="0"/>
              </a:rPr>
              <a:t>i</a:t>
            </a: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 exposure to philosophical and logical materials in various ways other than entering College.</a:t>
            </a:r>
          </a:p>
        </p:txBody>
      </p:sp>
      <p:sp>
        <p:nvSpPr>
          <p:cNvPr id="12" name="Rectangle 11">
            <a:extLst>
              <a:ext uri="{FF2B5EF4-FFF2-40B4-BE49-F238E27FC236}">
                <a16:creationId xmlns:a16="http://schemas.microsoft.com/office/drawing/2014/main" id="{7A6D92B4-13B2-4E75-9F3D-AC7DB69BF887}"/>
              </a:ext>
            </a:extLst>
          </p:cNvPr>
          <p:cNvSpPr>
            <a:spLocks noGrp="1"/>
          </p:cNvSpPr>
          <p:nvPr/>
        </p:nvSpPr>
        <p:spPr>
          <a:xfrm>
            <a:off x="6096000" y="4086225"/>
            <a:ext cx="5419725" cy="1866900"/>
          </a:xfrm>
          <a:prstGeom prst="rect">
            <a:avLst/>
          </a:prstGeom>
          <a:solidFill>
            <a:srgbClr val="FCFAF4"/>
          </a:solidFill>
          <a:ln w="0">
            <a:noFill/>
          </a:ln>
        </p:spPr>
        <p:txBody>
          <a:bodyPr/>
          <a:lstStyle/>
          <a:p>
            <a:endParaRPr lang="en-US"/>
          </a:p>
        </p:txBody>
      </p:sp>
      <p:sp>
        <p:nvSpPr>
          <p:cNvPr id="13" name="Rectangle 12">
            <a:extLst>
              <a:ext uri="{FF2B5EF4-FFF2-40B4-BE49-F238E27FC236}">
                <a16:creationId xmlns:a16="http://schemas.microsoft.com/office/drawing/2014/main" id="{3DA60620-39E3-4250-BC8E-F0FDE1F3FE70}"/>
              </a:ext>
            </a:extLst>
          </p:cNvPr>
          <p:cNvSpPr>
            <a:spLocks noGrp="1"/>
          </p:cNvSpPr>
          <p:nvPr/>
        </p:nvSpPr>
        <p:spPr>
          <a:xfrm>
            <a:off x="6096000" y="4086225"/>
            <a:ext cx="66675" cy="1866900"/>
          </a:xfrm>
          <a:prstGeom prst="rect">
            <a:avLst/>
          </a:prstGeom>
          <a:solidFill>
            <a:srgbClr val="344E85"/>
          </a:solidFill>
          <a:ln w="0">
            <a:noFill/>
          </a:ln>
        </p:spPr>
        <p:txBody>
          <a:bodyPr/>
          <a:lstStyle/>
          <a:p>
            <a:endParaRPr lang="en-US"/>
          </a:p>
        </p:txBody>
      </p:sp>
      <p:sp>
        <p:nvSpPr>
          <p:cNvPr id="14" name="Rectangle 13">
            <a:extLst>
              <a:ext uri="{FF2B5EF4-FFF2-40B4-BE49-F238E27FC236}">
                <a16:creationId xmlns:a16="http://schemas.microsoft.com/office/drawing/2014/main" id="{9FD31C0E-6430-4F71-877B-8CC9DC13D9D5}"/>
              </a:ext>
            </a:extLst>
          </p:cNvPr>
          <p:cNvSpPr>
            <a:spLocks noGrp="1"/>
          </p:cNvSpPr>
          <p:nvPr/>
        </p:nvSpPr>
        <p:spPr>
          <a:xfrm>
            <a:off x="6334125" y="4324350"/>
            <a:ext cx="5114925" cy="1390650"/>
          </a:xfrm>
          <a:prstGeom prst="rect">
            <a:avLst/>
          </a:prstGeom>
          <a:noFill/>
          <a:ln w="0">
            <a:noFill/>
          </a:ln>
        </p:spPr>
        <p:txBody>
          <a:bodyPr wrap="square" lIns="0" tIns="0" rIns="0" bIns="0" anchor="t">
            <a:noAutofit/>
          </a:bodyPr>
          <a:lstStyle/>
          <a:p>
            <a:pPr algn="l">
              <a:defRPr sz="1725"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(ii) engagement in the project implies exposure to the contributing fields including languages, history, linguistics, philosophy and mathematics, as well as the sciences.</a:t>
            </a:r>
          </a:p>
        </p:txBody>
      </p:sp>
    </p:spTree>
    <p:extLst>
      <p:ext uri="{BB962C8B-B14F-4D97-AF65-F5344CB8AC3E}">
        <p14:creationId xmlns:p14="http://schemas.microsoft.com/office/powerpoint/2010/main" val="1893748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0DB95E9-72BB-4272-B05E-B8A7BFD5F6D0}"/>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5104E3B3-2298-4DCF-9988-B4D46E0DDCF4}"/>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CFA67CA2-1BE2-4BD6-9D0A-58EE560377F4}"/>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A project? </a:t>
            </a:r>
          </a:p>
        </p:txBody>
      </p:sp>
      <p:sp>
        <p:nvSpPr>
          <p:cNvPr id="4" name="Rectangle 3">
            <a:extLst>
              <a:ext uri="{FF2B5EF4-FFF2-40B4-BE49-F238E27FC236}">
                <a16:creationId xmlns:a16="http://schemas.microsoft.com/office/drawing/2014/main" id="{28DC5F90-F737-4169-872A-0D74BBEFEF0F}"/>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5646AC0C-F26D-4540-96ED-DD7F76466FF3}"/>
              </a:ext>
            </a:extLst>
          </p:cNvPr>
          <p:cNvSpPr>
            <a:spLocks noGrp="1"/>
          </p:cNvSpPr>
          <p:nvPr/>
        </p:nvSpPr>
        <p:spPr>
          <a:xfrm>
            <a:off x="609600" y="1952625"/>
            <a:ext cx="8401050" cy="1200150"/>
          </a:xfrm>
          <a:prstGeom prst="rect">
            <a:avLst/>
          </a:prstGeom>
          <a:solidFill>
            <a:srgbClr val="FCFAF4"/>
          </a:solidFill>
          <a:ln w="0">
            <a:noFill/>
          </a:ln>
        </p:spPr>
        <p:txBody>
          <a:bodyPr/>
          <a:lstStyle/>
          <a:p>
            <a:endParaRPr lang="en-US"/>
          </a:p>
        </p:txBody>
      </p:sp>
      <p:sp>
        <p:nvSpPr>
          <p:cNvPr id="6" name="Rectangle 5">
            <a:extLst>
              <a:ext uri="{FF2B5EF4-FFF2-40B4-BE49-F238E27FC236}">
                <a16:creationId xmlns:a16="http://schemas.microsoft.com/office/drawing/2014/main" id="{DAC49E47-B46C-491F-BBF4-0BB3D3BF2884}"/>
              </a:ext>
            </a:extLst>
          </p:cNvPr>
          <p:cNvSpPr>
            <a:spLocks noGrp="1"/>
          </p:cNvSpPr>
          <p:nvPr/>
        </p:nvSpPr>
        <p:spPr>
          <a:xfrm>
            <a:off x="609600" y="1952625"/>
            <a:ext cx="66675" cy="1200150"/>
          </a:xfrm>
          <a:prstGeom prst="rect">
            <a:avLst/>
          </a:prstGeom>
          <a:solidFill>
            <a:srgbClr val="344E85"/>
          </a:solidFill>
          <a:ln w="0">
            <a:noFill/>
          </a:ln>
        </p:spPr>
        <p:txBody>
          <a:bodyPr/>
          <a:lstStyle/>
          <a:p>
            <a:endParaRPr lang="en-US"/>
          </a:p>
        </p:txBody>
      </p:sp>
      <p:sp>
        <p:nvSpPr>
          <p:cNvPr id="7" name="Rectangle 6">
            <a:extLst>
              <a:ext uri="{FF2B5EF4-FFF2-40B4-BE49-F238E27FC236}">
                <a16:creationId xmlns:a16="http://schemas.microsoft.com/office/drawing/2014/main" id="{6F844054-A288-4538-A5B2-94C9CD0C770D}"/>
              </a:ext>
            </a:extLst>
          </p:cNvPr>
          <p:cNvSpPr>
            <a:spLocks noGrp="1"/>
          </p:cNvSpPr>
          <p:nvPr/>
        </p:nvSpPr>
        <p:spPr>
          <a:xfrm>
            <a:off x="847725" y="2190750"/>
            <a:ext cx="7924800" cy="723900"/>
          </a:xfrm>
          <a:prstGeom prst="rect">
            <a:avLst/>
          </a:prstGeom>
          <a:noFill/>
          <a:ln w="0">
            <a:noFill/>
          </a:ln>
        </p:spPr>
        <p:txBody>
          <a:bodyPr wrap="square" lIns="0" tIns="0" rIns="0" bIns="0" anchor="t">
            <a:noAutofit/>
          </a:bodyPr>
          <a:lstStyle/>
          <a:p>
            <a:pPr algn="l">
              <a:defRPr sz="1875"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Logic and mathematics have much of their origins and transmission in Arabic sources. </a:t>
            </a:r>
          </a:p>
        </p:txBody>
      </p:sp>
      <p:sp>
        <p:nvSpPr>
          <p:cNvPr id="8" name="Rectangle 7">
            <a:extLst>
              <a:ext uri="{FF2B5EF4-FFF2-40B4-BE49-F238E27FC236}">
                <a16:creationId xmlns:a16="http://schemas.microsoft.com/office/drawing/2014/main" id="{14873FA4-CF89-4250-BB70-FCBA6BE7838A}"/>
              </a:ext>
            </a:extLst>
          </p:cNvPr>
          <p:cNvSpPr>
            <a:spLocks noGrp="1"/>
          </p:cNvSpPr>
          <p:nvPr/>
        </p:nvSpPr>
        <p:spPr>
          <a:xfrm>
            <a:off x="1590675" y="3314700"/>
            <a:ext cx="8401050" cy="1200150"/>
          </a:xfrm>
          <a:prstGeom prst="rect">
            <a:avLst/>
          </a:prstGeom>
          <a:solidFill>
            <a:srgbClr val="E8E8E2"/>
          </a:solidFill>
          <a:ln w="0">
            <a:noFill/>
          </a:ln>
        </p:spPr>
        <p:txBody>
          <a:bodyPr/>
          <a:lstStyle/>
          <a:p>
            <a:endParaRPr lang="en-US"/>
          </a:p>
        </p:txBody>
      </p:sp>
      <p:sp>
        <p:nvSpPr>
          <p:cNvPr id="9" name="Rectangle 8">
            <a:extLst>
              <a:ext uri="{FF2B5EF4-FFF2-40B4-BE49-F238E27FC236}">
                <a16:creationId xmlns:a16="http://schemas.microsoft.com/office/drawing/2014/main" id="{AEDD145C-9503-4F8C-BB56-30256727988E}"/>
              </a:ext>
            </a:extLst>
          </p:cNvPr>
          <p:cNvSpPr>
            <a:spLocks noGrp="1"/>
          </p:cNvSpPr>
          <p:nvPr/>
        </p:nvSpPr>
        <p:spPr>
          <a:xfrm>
            <a:off x="1590675" y="3314700"/>
            <a:ext cx="28575" cy="1200150"/>
          </a:xfrm>
          <a:prstGeom prst="rect">
            <a:avLst/>
          </a:prstGeom>
          <a:solidFill>
            <a:srgbClr val="344E85"/>
          </a:solidFill>
          <a:ln w="0">
            <a:noFill/>
          </a:ln>
        </p:spPr>
        <p:txBody>
          <a:bodyPr/>
          <a:lstStyle/>
          <a:p>
            <a:endParaRPr lang="en-US"/>
          </a:p>
        </p:txBody>
      </p:sp>
      <p:sp>
        <p:nvSpPr>
          <p:cNvPr id="10" name="Rectangle 9">
            <a:extLst>
              <a:ext uri="{FF2B5EF4-FFF2-40B4-BE49-F238E27FC236}">
                <a16:creationId xmlns:a16="http://schemas.microsoft.com/office/drawing/2014/main" id="{1568C49D-8038-4468-985B-A57771AD9C72}"/>
              </a:ext>
            </a:extLst>
          </p:cNvPr>
          <p:cNvSpPr>
            <a:spLocks noGrp="1"/>
          </p:cNvSpPr>
          <p:nvPr/>
        </p:nvSpPr>
        <p:spPr>
          <a:xfrm>
            <a:off x="1803673" y="3429000"/>
            <a:ext cx="7924800" cy="723900"/>
          </a:xfrm>
          <a:prstGeom prst="rect">
            <a:avLst/>
          </a:prstGeom>
          <a:noFill/>
          <a:ln w="0">
            <a:noFill/>
          </a:ln>
        </p:spPr>
        <p:txBody>
          <a:bodyPr wrap="square" lIns="0" tIns="0" rIns="0" bIns="0" anchor="t">
            <a:noAutofit/>
          </a:bodyPr>
          <a:lstStyle/>
          <a:p>
            <a:pPr algn="l">
              <a:defRPr sz="1425" b="0">
                <a:solidFill>
                  <a:srgbClr val="202421"/>
                </a:solidFill>
                <a:latin typeface="DejaVu Sans"/>
                <a:ea typeface="DejaVu Sans"/>
                <a:cs typeface="DejaVu Sans"/>
              </a:defRPr>
            </a:pPr>
            <a:r>
              <a:rPr lang="en-US" sz="2200" dirty="0">
                <a:solidFill>
                  <a:srgbClr val="202421"/>
                </a:solidFill>
                <a:latin typeface="Calibri" panose="020F0502020204030204" pitchFamily="34" charset="0"/>
                <a:ea typeface="Calibri" panose="020F0502020204030204" pitchFamily="34" charset="0"/>
                <a:cs typeface="Calibri" panose="020F0502020204030204" pitchFamily="34" charset="0"/>
              </a:rPr>
              <a:t>I</a:t>
            </a: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n the fundamental areas of modern mathematical logic, contemporary research is not normally practiced in a canonical Arabic language even in Arabic-speaking research communities. </a:t>
            </a:r>
          </a:p>
        </p:txBody>
      </p:sp>
      <p:sp>
        <p:nvSpPr>
          <p:cNvPr id="11" name="Rectangle 10">
            <a:extLst>
              <a:ext uri="{FF2B5EF4-FFF2-40B4-BE49-F238E27FC236}">
                <a16:creationId xmlns:a16="http://schemas.microsoft.com/office/drawing/2014/main" id="{4441F0CC-C79F-4EDE-9466-17E997F2342B}"/>
              </a:ext>
            </a:extLst>
          </p:cNvPr>
          <p:cNvSpPr>
            <a:spLocks noGrp="1"/>
          </p:cNvSpPr>
          <p:nvPr/>
        </p:nvSpPr>
        <p:spPr>
          <a:xfrm>
            <a:off x="2581275" y="4676775"/>
            <a:ext cx="8934450" cy="1200150"/>
          </a:xfrm>
          <a:prstGeom prst="rect">
            <a:avLst/>
          </a:prstGeom>
          <a:solidFill>
            <a:srgbClr val="E8E8E2"/>
          </a:solidFill>
          <a:ln w="0">
            <a:noFill/>
          </a:ln>
        </p:spPr>
        <p:txBody>
          <a:bodyPr/>
          <a:lstStyle/>
          <a:p>
            <a:endParaRPr lang="en-US"/>
          </a:p>
        </p:txBody>
      </p:sp>
      <p:sp>
        <p:nvSpPr>
          <p:cNvPr id="12" name="Rectangle 11">
            <a:extLst>
              <a:ext uri="{FF2B5EF4-FFF2-40B4-BE49-F238E27FC236}">
                <a16:creationId xmlns:a16="http://schemas.microsoft.com/office/drawing/2014/main" id="{6938B82A-F8AD-422A-B7D3-609154CDCE9F}"/>
              </a:ext>
            </a:extLst>
          </p:cNvPr>
          <p:cNvSpPr>
            <a:spLocks noGrp="1"/>
          </p:cNvSpPr>
          <p:nvPr/>
        </p:nvSpPr>
        <p:spPr>
          <a:xfrm>
            <a:off x="2581275" y="4676775"/>
            <a:ext cx="28575" cy="1200150"/>
          </a:xfrm>
          <a:prstGeom prst="rect">
            <a:avLst/>
          </a:prstGeom>
          <a:solidFill>
            <a:srgbClr val="344E85"/>
          </a:solidFill>
          <a:ln w="0">
            <a:noFill/>
          </a:ln>
        </p:spPr>
        <p:txBody>
          <a:bodyPr/>
          <a:lstStyle/>
          <a:p>
            <a:endParaRPr lang="en-US"/>
          </a:p>
        </p:txBody>
      </p:sp>
      <p:sp>
        <p:nvSpPr>
          <p:cNvPr id="13" name="Rectangle 12">
            <a:extLst>
              <a:ext uri="{FF2B5EF4-FFF2-40B4-BE49-F238E27FC236}">
                <a16:creationId xmlns:a16="http://schemas.microsoft.com/office/drawing/2014/main" id="{A50CB6A8-3267-4012-BED7-C73C9A9342A3}"/>
              </a:ext>
            </a:extLst>
          </p:cNvPr>
          <p:cNvSpPr>
            <a:spLocks noGrp="1"/>
          </p:cNvSpPr>
          <p:nvPr/>
        </p:nvSpPr>
        <p:spPr>
          <a:xfrm>
            <a:off x="2833687" y="5067300"/>
            <a:ext cx="8458200" cy="723900"/>
          </a:xfrm>
          <a:prstGeom prst="rect">
            <a:avLst/>
          </a:prstGeom>
          <a:noFill/>
          <a:ln w="0">
            <a:noFill/>
          </a:ln>
        </p:spPr>
        <p:txBody>
          <a:bodyPr wrap="square" lIns="0" tIns="0" rIns="0" bIns="0" anchor="t">
            <a:noAutofit/>
          </a:bodyPr>
          <a:lstStyle/>
          <a:p>
            <a:pPr algn="l">
              <a:defRPr sz="19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The resulting linguistic gaps cannot be filled by stipulation.</a:t>
            </a:r>
          </a:p>
        </p:txBody>
      </p:sp>
      <p:sp>
        <p:nvSpPr>
          <p:cNvPr id="14" name="Rectangle 13">
            <a:extLst>
              <a:ext uri="{FF2B5EF4-FFF2-40B4-BE49-F238E27FC236}">
                <a16:creationId xmlns:a16="http://schemas.microsoft.com/office/drawing/2014/main" id="{19B2B954-F5B9-48F4-B5FD-2BF42AD0FB85}"/>
              </a:ext>
            </a:extLst>
          </p:cNvPr>
          <p:cNvSpPr>
            <a:spLocks noGrp="1"/>
          </p:cNvSpPr>
          <p:nvPr/>
        </p:nvSpPr>
        <p:spPr>
          <a:xfrm>
            <a:off x="9715500" y="2047875"/>
            <a:ext cx="1428750" cy="47625"/>
          </a:xfrm>
          <a:prstGeom prst="rect">
            <a:avLst/>
          </a:prstGeom>
          <a:solidFill>
            <a:srgbClr val="344E85"/>
          </a:solidFill>
          <a:ln w="0">
            <a:noFill/>
          </a:ln>
        </p:spPr>
        <p:txBody>
          <a:bodyPr/>
          <a:lstStyle/>
          <a:p>
            <a:endParaRPr lang="en-US"/>
          </a:p>
        </p:txBody>
      </p:sp>
      <p:sp>
        <p:nvSpPr>
          <p:cNvPr id="15" name="Rectangle 14">
            <a:extLst>
              <a:ext uri="{FF2B5EF4-FFF2-40B4-BE49-F238E27FC236}">
                <a16:creationId xmlns:a16="http://schemas.microsoft.com/office/drawing/2014/main" id="{2E8D439B-4179-4DD3-8944-6B9DD5E21906}"/>
              </a:ext>
            </a:extLst>
          </p:cNvPr>
          <p:cNvSpPr>
            <a:spLocks noGrp="1"/>
          </p:cNvSpPr>
          <p:nvPr/>
        </p:nvSpPr>
        <p:spPr>
          <a:xfrm>
            <a:off x="10525125" y="2095500"/>
            <a:ext cx="47625" cy="2114550"/>
          </a:xfrm>
          <a:prstGeom prst="rect">
            <a:avLst/>
          </a:prstGeom>
          <a:solidFill>
            <a:srgbClr val="344E85"/>
          </a:solidFill>
          <a:ln w="0">
            <a:noFill/>
          </a:ln>
        </p:spPr>
        <p:txBody>
          <a:bodyPr/>
          <a:lstStyle/>
          <a:p>
            <a:endParaRPr lang="en-US"/>
          </a:p>
        </p:txBody>
      </p:sp>
    </p:spTree>
    <p:extLst>
      <p:ext uri="{BB962C8B-B14F-4D97-AF65-F5344CB8AC3E}">
        <p14:creationId xmlns:p14="http://schemas.microsoft.com/office/powerpoint/2010/main" val="340275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7389978-C533-4A98-9188-E3E959E915F9}"/>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155BA4F2-1FB5-4116-9D7E-06AC39EAFAEC}"/>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C33A43B8-9BBA-4C39-BBDD-413375F478F3}"/>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A project? </a:t>
            </a:r>
          </a:p>
        </p:txBody>
      </p:sp>
      <p:sp>
        <p:nvSpPr>
          <p:cNvPr id="4" name="Rectangle 3">
            <a:extLst>
              <a:ext uri="{FF2B5EF4-FFF2-40B4-BE49-F238E27FC236}">
                <a16:creationId xmlns:a16="http://schemas.microsoft.com/office/drawing/2014/main" id="{3EC09122-06EE-4266-8877-8829F739BC3B}"/>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E3DAB36C-DDD5-4048-BDCB-5AA2CB9D0592}"/>
              </a:ext>
            </a:extLst>
          </p:cNvPr>
          <p:cNvSpPr>
            <a:spLocks noGrp="1"/>
          </p:cNvSpPr>
          <p:nvPr/>
        </p:nvSpPr>
        <p:spPr>
          <a:xfrm>
            <a:off x="609600" y="2076450"/>
            <a:ext cx="3495675" cy="4086225"/>
          </a:xfrm>
          <a:prstGeom prst="rect">
            <a:avLst/>
          </a:prstGeom>
          <a:solidFill>
            <a:srgbClr val="FCFAF4"/>
          </a:solidFill>
          <a:ln w="0">
            <a:noFill/>
          </a:ln>
        </p:spPr>
        <p:txBody>
          <a:bodyPr/>
          <a:lstStyle/>
          <a:p>
            <a:endParaRPr lang="en-US"/>
          </a:p>
        </p:txBody>
      </p:sp>
      <p:sp>
        <p:nvSpPr>
          <p:cNvPr id="6" name="Rectangle 5">
            <a:extLst>
              <a:ext uri="{FF2B5EF4-FFF2-40B4-BE49-F238E27FC236}">
                <a16:creationId xmlns:a16="http://schemas.microsoft.com/office/drawing/2014/main" id="{68983CE4-158B-4146-8447-F218F433CB8F}"/>
              </a:ext>
            </a:extLst>
          </p:cNvPr>
          <p:cNvSpPr>
            <a:spLocks noGrp="1"/>
          </p:cNvSpPr>
          <p:nvPr/>
        </p:nvSpPr>
        <p:spPr>
          <a:xfrm>
            <a:off x="609600" y="2076450"/>
            <a:ext cx="66675" cy="4086225"/>
          </a:xfrm>
          <a:prstGeom prst="rect">
            <a:avLst/>
          </a:prstGeom>
          <a:solidFill>
            <a:srgbClr val="344E85"/>
          </a:solidFill>
          <a:ln w="0">
            <a:noFill/>
          </a:ln>
        </p:spPr>
        <p:txBody>
          <a:bodyPr/>
          <a:lstStyle/>
          <a:p>
            <a:endParaRPr lang="en-US"/>
          </a:p>
        </p:txBody>
      </p:sp>
      <p:sp>
        <p:nvSpPr>
          <p:cNvPr id="7" name="Rectangle 6">
            <a:extLst>
              <a:ext uri="{FF2B5EF4-FFF2-40B4-BE49-F238E27FC236}">
                <a16:creationId xmlns:a16="http://schemas.microsoft.com/office/drawing/2014/main" id="{4BEA1B11-EF97-4BD4-979C-194F14F41455}"/>
              </a:ext>
            </a:extLst>
          </p:cNvPr>
          <p:cNvSpPr>
            <a:spLocks noGrp="1"/>
          </p:cNvSpPr>
          <p:nvPr/>
        </p:nvSpPr>
        <p:spPr>
          <a:xfrm>
            <a:off x="847725" y="2314575"/>
            <a:ext cx="3019425" cy="3609975"/>
          </a:xfrm>
          <a:prstGeom prst="rect">
            <a:avLst/>
          </a:prstGeom>
          <a:noFill/>
          <a:ln w="0">
            <a:noFill/>
          </a:ln>
        </p:spPr>
        <p:txBody>
          <a:bodyPr wrap="square" lIns="0" tIns="0" rIns="0" bIns="0" anchor="t">
            <a:noAutofit/>
          </a:bodyPr>
          <a:lstStyle/>
          <a:p>
            <a:pPr algn="l">
              <a:defRPr sz="19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In order to interrogate linguistic historical layers of intersecting vocabularies, we design a dynamic framework for a glossary and later a dictionary.</a:t>
            </a:r>
          </a:p>
        </p:txBody>
      </p:sp>
      <p:sp>
        <p:nvSpPr>
          <p:cNvPr id="8" name="Rectangle 7">
            <a:extLst>
              <a:ext uri="{FF2B5EF4-FFF2-40B4-BE49-F238E27FC236}">
                <a16:creationId xmlns:a16="http://schemas.microsoft.com/office/drawing/2014/main" id="{256129C1-15E8-4921-8698-7571D22F5611}"/>
              </a:ext>
            </a:extLst>
          </p:cNvPr>
          <p:cNvSpPr>
            <a:spLocks noGrp="1"/>
          </p:cNvSpPr>
          <p:nvPr/>
        </p:nvSpPr>
        <p:spPr>
          <a:xfrm>
            <a:off x="4295775" y="2076450"/>
            <a:ext cx="3495675" cy="4086225"/>
          </a:xfrm>
          <a:prstGeom prst="rect">
            <a:avLst/>
          </a:prstGeom>
          <a:solidFill>
            <a:srgbClr val="E8E8E2"/>
          </a:solidFill>
          <a:ln w="0">
            <a:noFill/>
          </a:ln>
        </p:spPr>
        <p:txBody>
          <a:bodyPr/>
          <a:lstStyle/>
          <a:p>
            <a:endParaRPr lang="en-US"/>
          </a:p>
        </p:txBody>
      </p:sp>
      <p:sp>
        <p:nvSpPr>
          <p:cNvPr id="9" name="Rectangle 8">
            <a:extLst>
              <a:ext uri="{FF2B5EF4-FFF2-40B4-BE49-F238E27FC236}">
                <a16:creationId xmlns:a16="http://schemas.microsoft.com/office/drawing/2014/main" id="{8D42BCAC-6B95-433D-BF67-A30865FF2F07}"/>
              </a:ext>
            </a:extLst>
          </p:cNvPr>
          <p:cNvSpPr>
            <a:spLocks noGrp="1"/>
          </p:cNvSpPr>
          <p:nvPr/>
        </p:nvSpPr>
        <p:spPr>
          <a:xfrm>
            <a:off x="4295775" y="2076450"/>
            <a:ext cx="28575" cy="4086225"/>
          </a:xfrm>
          <a:prstGeom prst="rect">
            <a:avLst/>
          </a:prstGeom>
          <a:solidFill>
            <a:srgbClr val="344E85"/>
          </a:solidFill>
          <a:ln w="0">
            <a:noFill/>
          </a:ln>
        </p:spPr>
        <p:txBody>
          <a:bodyPr/>
          <a:lstStyle/>
          <a:p>
            <a:endParaRPr lang="en-US"/>
          </a:p>
        </p:txBody>
      </p:sp>
      <p:sp>
        <p:nvSpPr>
          <p:cNvPr id="10" name="Rectangle 9">
            <a:extLst>
              <a:ext uri="{FF2B5EF4-FFF2-40B4-BE49-F238E27FC236}">
                <a16:creationId xmlns:a16="http://schemas.microsoft.com/office/drawing/2014/main" id="{40606070-413B-4A00-AC4B-CC9FA868CCA8}"/>
              </a:ext>
            </a:extLst>
          </p:cNvPr>
          <p:cNvSpPr>
            <a:spLocks noGrp="1"/>
          </p:cNvSpPr>
          <p:nvPr/>
        </p:nvSpPr>
        <p:spPr>
          <a:xfrm>
            <a:off x="4533900" y="2314575"/>
            <a:ext cx="3019425" cy="3609975"/>
          </a:xfrm>
          <a:prstGeom prst="rect">
            <a:avLst/>
          </a:prstGeom>
          <a:noFill/>
          <a:ln w="0">
            <a:noFill/>
          </a:ln>
        </p:spPr>
        <p:txBody>
          <a:bodyPr wrap="square" lIns="0" tIns="0" rIns="0" bIns="0" anchor="t">
            <a:noAutofit/>
          </a:bodyPr>
          <a:lstStyle/>
          <a:p>
            <a:pPr algn="l">
              <a:defRPr sz="1875" b="0">
                <a:solidFill>
                  <a:srgbClr val="202421"/>
                </a:solidFill>
                <a:latin typeface="DejaVu Sans"/>
                <a:ea typeface="DejaVu Sans"/>
                <a:cs typeface="DejaVu Sans"/>
              </a:defRPr>
            </a:pPr>
            <a:r>
              <a:rPr lang="en-GB" sz="2200" b="0" dirty="0">
                <a:solidFill>
                  <a:srgbClr val="202421"/>
                </a:solidFill>
                <a:latin typeface="Calibri" panose="020F0502020204030204" pitchFamily="34" charset="0"/>
                <a:ea typeface="Calibri" panose="020F0502020204030204" pitchFamily="34" charset="0"/>
                <a:cs typeface="Calibri" panose="020F0502020204030204" pitchFamily="34" charset="0"/>
              </a:rPr>
              <a:t>For these reasons we need experts in a rather special combination of areas, so that considered informed proposals we make can be assessed and can create an authoritative glossary base, worthy of serious linguistic assessment.</a:t>
            </a:r>
            <a:endParaRPr sz="2200" b="0" dirty="0">
              <a:solidFill>
                <a:srgbClr val="20242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3C2963AB-E55E-4FB2-AFFD-6181D7392063}"/>
              </a:ext>
            </a:extLst>
          </p:cNvPr>
          <p:cNvSpPr>
            <a:spLocks noGrp="1"/>
          </p:cNvSpPr>
          <p:nvPr/>
        </p:nvSpPr>
        <p:spPr>
          <a:xfrm>
            <a:off x="7981950" y="2076450"/>
            <a:ext cx="3533775" cy="4086225"/>
          </a:xfrm>
          <a:prstGeom prst="rect">
            <a:avLst/>
          </a:prstGeom>
          <a:solidFill>
            <a:srgbClr val="E8E8E2"/>
          </a:solidFill>
          <a:ln w="0">
            <a:noFill/>
          </a:ln>
        </p:spPr>
        <p:txBody>
          <a:bodyPr/>
          <a:lstStyle/>
          <a:p>
            <a:endParaRPr lang="en-US"/>
          </a:p>
        </p:txBody>
      </p:sp>
      <p:sp>
        <p:nvSpPr>
          <p:cNvPr id="12" name="Rectangle 11">
            <a:extLst>
              <a:ext uri="{FF2B5EF4-FFF2-40B4-BE49-F238E27FC236}">
                <a16:creationId xmlns:a16="http://schemas.microsoft.com/office/drawing/2014/main" id="{3A489829-22F6-4929-8C64-0CE807CBFF8A}"/>
              </a:ext>
            </a:extLst>
          </p:cNvPr>
          <p:cNvSpPr>
            <a:spLocks noGrp="1"/>
          </p:cNvSpPr>
          <p:nvPr/>
        </p:nvSpPr>
        <p:spPr>
          <a:xfrm>
            <a:off x="7981950" y="2076450"/>
            <a:ext cx="28575" cy="4086225"/>
          </a:xfrm>
          <a:prstGeom prst="rect">
            <a:avLst/>
          </a:prstGeom>
          <a:solidFill>
            <a:srgbClr val="344E85"/>
          </a:solidFill>
          <a:ln w="0">
            <a:noFill/>
          </a:ln>
        </p:spPr>
        <p:txBody>
          <a:bodyPr/>
          <a:lstStyle/>
          <a:p>
            <a:endParaRPr lang="en-US"/>
          </a:p>
        </p:txBody>
      </p:sp>
      <p:sp>
        <p:nvSpPr>
          <p:cNvPr id="13" name="Rectangle 12">
            <a:extLst>
              <a:ext uri="{FF2B5EF4-FFF2-40B4-BE49-F238E27FC236}">
                <a16:creationId xmlns:a16="http://schemas.microsoft.com/office/drawing/2014/main" id="{7462C389-7C46-4A56-B806-647F32B1F57D}"/>
              </a:ext>
            </a:extLst>
          </p:cNvPr>
          <p:cNvSpPr>
            <a:spLocks noGrp="1"/>
          </p:cNvSpPr>
          <p:nvPr/>
        </p:nvSpPr>
        <p:spPr>
          <a:xfrm>
            <a:off x="8220075" y="2314575"/>
            <a:ext cx="3057525" cy="3609975"/>
          </a:xfrm>
          <a:prstGeom prst="rect">
            <a:avLst/>
          </a:prstGeom>
          <a:noFill/>
          <a:ln w="0">
            <a:noFill/>
          </a:ln>
        </p:spPr>
        <p:txBody>
          <a:bodyPr wrap="square" lIns="0" tIns="0" rIns="0" bIns="0" anchor="t">
            <a:noAutofit/>
          </a:bodyPr>
          <a:lstStyle/>
          <a:p>
            <a:pPr algn="l">
              <a:defRPr sz="19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The construction of the team and the connection with the suitable linguistic authorities and counsel are an ongoing part of the project.</a:t>
            </a:r>
          </a:p>
        </p:txBody>
      </p:sp>
    </p:spTree>
    <p:extLst>
      <p:ext uri="{BB962C8B-B14F-4D97-AF65-F5344CB8AC3E}">
        <p14:creationId xmlns:p14="http://schemas.microsoft.com/office/powerpoint/2010/main" val="132637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DD441CA-1FD5-479E-BFEE-E234B33AA56B}"/>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4F01E035-E2AF-493E-9EC1-F983BB38B548}"/>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0C6F92DE-38D3-4447-9F28-B280AA3756EA}"/>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A project? </a:t>
            </a:r>
          </a:p>
        </p:txBody>
      </p:sp>
      <p:sp>
        <p:nvSpPr>
          <p:cNvPr id="4" name="Rectangle 3">
            <a:extLst>
              <a:ext uri="{FF2B5EF4-FFF2-40B4-BE49-F238E27FC236}">
                <a16:creationId xmlns:a16="http://schemas.microsoft.com/office/drawing/2014/main" id="{C775AC01-A2E0-44A3-BE65-2B1C4157BD47}"/>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B81B0BC6-4799-421B-B716-4065F25B9CB4}"/>
              </a:ext>
            </a:extLst>
          </p:cNvPr>
          <p:cNvSpPr>
            <a:spLocks noGrp="1"/>
          </p:cNvSpPr>
          <p:nvPr/>
        </p:nvSpPr>
        <p:spPr>
          <a:xfrm>
            <a:off x="609600" y="1733550"/>
            <a:ext cx="10477500" cy="333375"/>
          </a:xfrm>
          <a:prstGeom prst="rect">
            <a:avLst/>
          </a:prstGeom>
          <a:noFill/>
          <a:ln w="0">
            <a:noFill/>
          </a:ln>
        </p:spPr>
        <p:txBody>
          <a:bodyPr wrap="square" lIns="0" tIns="0" rIns="0" bIns="0" anchor="t">
            <a:noAutofit/>
          </a:bodyPr>
          <a:lstStyle/>
          <a:p>
            <a:pPr algn="l">
              <a:defRPr sz="1950" b="0">
                <a:solidFill>
                  <a:srgbClr val="202421"/>
                </a:solidFill>
                <a:latin typeface="DejaVu Serif"/>
                <a:ea typeface="DejaVu Serif"/>
                <a:cs typeface="DejaVu Serif"/>
              </a:defRPr>
            </a:pPr>
            <a:r>
              <a:rPr sz="2400" b="1" dirty="0">
                <a:solidFill>
                  <a:srgbClr val="344E85"/>
                </a:solidFill>
                <a:latin typeface="DejaVu Serif"/>
                <a:ea typeface="DejaVu Serif"/>
                <a:cs typeface="DejaVu Serif"/>
              </a:rPr>
              <a:t>Methodological remarks: </a:t>
            </a:r>
          </a:p>
        </p:txBody>
      </p:sp>
      <p:sp>
        <p:nvSpPr>
          <p:cNvPr id="6" name="Rectangle 5">
            <a:extLst>
              <a:ext uri="{FF2B5EF4-FFF2-40B4-BE49-F238E27FC236}">
                <a16:creationId xmlns:a16="http://schemas.microsoft.com/office/drawing/2014/main" id="{0C64831F-2290-4244-B2F3-94A35BBAEF0B}"/>
              </a:ext>
            </a:extLst>
          </p:cNvPr>
          <p:cNvSpPr>
            <a:spLocks noGrp="1"/>
          </p:cNvSpPr>
          <p:nvPr/>
        </p:nvSpPr>
        <p:spPr>
          <a:xfrm>
            <a:off x="609600" y="2238375"/>
            <a:ext cx="5238750" cy="1924050"/>
          </a:xfrm>
          <a:prstGeom prst="rect">
            <a:avLst/>
          </a:prstGeom>
          <a:solidFill>
            <a:srgbClr val="FCFAF4"/>
          </a:solidFill>
          <a:ln w="0">
            <a:noFill/>
          </a:ln>
        </p:spPr>
        <p:txBody>
          <a:bodyPr/>
          <a:lstStyle/>
          <a:p>
            <a:endParaRPr lang="en-US"/>
          </a:p>
        </p:txBody>
      </p:sp>
      <p:sp>
        <p:nvSpPr>
          <p:cNvPr id="7" name="Rectangle 6">
            <a:extLst>
              <a:ext uri="{FF2B5EF4-FFF2-40B4-BE49-F238E27FC236}">
                <a16:creationId xmlns:a16="http://schemas.microsoft.com/office/drawing/2014/main" id="{4DD2C96B-9FC5-4AC5-875C-A30E6D1847C2}"/>
              </a:ext>
            </a:extLst>
          </p:cNvPr>
          <p:cNvSpPr>
            <a:spLocks noGrp="1"/>
          </p:cNvSpPr>
          <p:nvPr/>
        </p:nvSpPr>
        <p:spPr>
          <a:xfrm>
            <a:off x="609600" y="2238375"/>
            <a:ext cx="66675" cy="1924050"/>
          </a:xfrm>
          <a:prstGeom prst="rect">
            <a:avLst/>
          </a:prstGeom>
          <a:solidFill>
            <a:srgbClr val="344E85"/>
          </a:solidFill>
          <a:ln w="0">
            <a:noFill/>
          </a:ln>
        </p:spPr>
        <p:txBody>
          <a:bodyPr/>
          <a:lstStyle/>
          <a:p>
            <a:endParaRPr lang="en-US"/>
          </a:p>
        </p:txBody>
      </p:sp>
      <p:sp>
        <p:nvSpPr>
          <p:cNvPr id="8" name="Rectangle 7">
            <a:extLst>
              <a:ext uri="{FF2B5EF4-FFF2-40B4-BE49-F238E27FC236}">
                <a16:creationId xmlns:a16="http://schemas.microsoft.com/office/drawing/2014/main" id="{635566FA-B5DD-4246-988C-E0F595D95681}"/>
              </a:ext>
            </a:extLst>
          </p:cNvPr>
          <p:cNvSpPr>
            <a:spLocks noGrp="1"/>
          </p:cNvSpPr>
          <p:nvPr/>
        </p:nvSpPr>
        <p:spPr>
          <a:xfrm>
            <a:off x="847725" y="2476500"/>
            <a:ext cx="4762500" cy="1447800"/>
          </a:xfrm>
          <a:prstGeom prst="rect">
            <a:avLst/>
          </a:prstGeom>
          <a:noFill/>
          <a:ln w="0">
            <a:noFill/>
          </a:ln>
        </p:spPr>
        <p:txBody>
          <a:bodyPr wrap="square" lIns="0" tIns="0" rIns="0" bIns="0" anchor="t">
            <a:noAutofit/>
          </a:bodyPr>
          <a:lstStyle/>
          <a:p>
            <a:pPr algn="l">
              <a:defRPr sz="180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we aim to highlight rather than suppress the interrelationships between the uses at diverse linguistic historical layers of intersecting vocabularies.</a:t>
            </a:r>
          </a:p>
        </p:txBody>
      </p:sp>
      <p:sp>
        <p:nvSpPr>
          <p:cNvPr id="9" name="Rectangle 8">
            <a:extLst>
              <a:ext uri="{FF2B5EF4-FFF2-40B4-BE49-F238E27FC236}">
                <a16:creationId xmlns:a16="http://schemas.microsoft.com/office/drawing/2014/main" id="{58DC18DF-12F7-4999-88C0-7E53FE2EDDF9}"/>
              </a:ext>
            </a:extLst>
          </p:cNvPr>
          <p:cNvSpPr>
            <a:spLocks noGrp="1"/>
          </p:cNvSpPr>
          <p:nvPr/>
        </p:nvSpPr>
        <p:spPr>
          <a:xfrm>
            <a:off x="6096000" y="2238375"/>
            <a:ext cx="5419725" cy="3638550"/>
          </a:xfrm>
          <a:prstGeom prst="rect">
            <a:avLst/>
          </a:prstGeom>
          <a:solidFill>
            <a:srgbClr val="E8E8E2"/>
          </a:solidFill>
          <a:ln w="0">
            <a:noFill/>
          </a:ln>
        </p:spPr>
        <p:txBody>
          <a:bodyPr/>
          <a:lstStyle/>
          <a:p>
            <a:endParaRPr lang="en-US"/>
          </a:p>
        </p:txBody>
      </p:sp>
      <p:sp>
        <p:nvSpPr>
          <p:cNvPr id="10" name="Rectangle 9">
            <a:extLst>
              <a:ext uri="{FF2B5EF4-FFF2-40B4-BE49-F238E27FC236}">
                <a16:creationId xmlns:a16="http://schemas.microsoft.com/office/drawing/2014/main" id="{71882E9A-E817-43ED-B11E-3EF9E2AEBD80}"/>
              </a:ext>
            </a:extLst>
          </p:cNvPr>
          <p:cNvSpPr>
            <a:spLocks noGrp="1"/>
          </p:cNvSpPr>
          <p:nvPr/>
        </p:nvSpPr>
        <p:spPr>
          <a:xfrm>
            <a:off x="6096000" y="2238375"/>
            <a:ext cx="28575" cy="3638550"/>
          </a:xfrm>
          <a:prstGeom prst="rect">
            <a:avLst/>
          </a:prstGeom>
          <a:solidFill>
            <a:srgbClr val="344E85"/>
          </a:solidFill>
          <a:ln w="0">
            <a:noFill/>
          </a:ln>
        </p:spPr>
        <p:txBody>
          <a:bodyPr/>
          <a:lstStyle/>
          <a:p>
            <a:endParaRPr lang="en-US"/>
          </a:p>
        </p:txBody>
      </p:sp>
      <p:sp>
        <p:nvSpPr>
          <p:cNvPr id="11" name="Rectangle 10">
            <a:extLst>
              <a:ext uri="{FF2B5EF4-FFF2-40B4-BE49-F238E27FC236}">
                <a16:creationId xmlns:a16="http://schemas.microsoft.com/office/drawing/2014/main" id="{618DDB2E-8416-499B-8B7D-49F4D6D40DCE}"/>
              </a:ext>
            </a:extLst>
          </p:cNvPr>
          <p:cNvSpPr>
            <a:spLocks noGrp="1"/>
          </p:cNvSpPr>
          <p:nvPr/>
        </p:nvSpPr>
        <p:spPr>
          <a:xfrm>
            <a:off x="6334125" y="2476500"/>
            <a:ext cx="4943475" cy="2148052"/>
          </a:xfrm>
          <a:prstGeom prst="rect">
            <a:avLst/>
          </a:prstGeom>
          <a:noFill/>
          <a:ln w="0">
            <a:noFill/>
          </a:ln>
        </p:spPr>
        <p:txBody>
          <a:bodyPr wrap="square" lIns="0" tIns="0" rIns="0" bIns="0" anchor="t">
            <a:noAutofit/>
          </a:bodyPr>
          <a:lstStyle/>
          <a:p>
            <a:pPr algn="l">
              <a:defRPr sz="1875"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The issues are not to be resolved once and for all by the research, but rather than simply stipulate or leave entirely to future research or branching practices, we aim to use the insights and questions to motivate linguistic choice suggestions.</a:t>
            </a:r>
          </a:p>
        </p:txBody>
      </p:sp>
      <p:sp>
        <p:nvSpPr>
          <p:cNvPr id="12" name="Rectangle 11">
            <a:extLst>
              <a:ext uri="{FF2B5EF4-FFF2-40B4-BE49-F238E27FC236}">
                <a16:creationId xmlns:a16="http://schemas.microsoft.com/office/drawing/2014/main" id="{86399B5C-B819-4E02-BBF0-2355CE04A71C}"/>
              </a:ext>
            </a:extLst>
          </p:cNvPr>
          <p:cNvSpPr>
            <a:spLocks noGrp="1"/>
          </p:cNvSpPr>
          <p:nvPr/>
        </p:nvSpPr>
        <p:spPr>
          <a:xfrm>
            <a:off x="609600" y="4333875"/>
            <a:ext cx="5238750" cy="1543050"/>
          </a:xfrm>
          <a:prstGeom prst="rect">
            <a:avLst/>
          </a:prstGeom>
          <a:solidFill>
            <a:srgbClr val="E8E8E2"/>
          </a:solidFill>
          <a:ln w="0">
            <a:noFill/>
          </a:ln>
        </p:spPr>
        <p:txBody>
          <a:bodyPr/>
          <a:lstStyle/>
          <a:p>
            <a:endParaRPr lang="en-US"/>
          </a:p>
        </p:txBody>
      </p:sp>
      <p:sp>
        <p:nvSpPr>
          <p:cNvPr id="13" name="Rectangle 12">
            <a:extLst>
              <a:ext uri="{FF2B5EF4-FFF2-40B4-BE49-F238E27FC236}">
                <a16:creationId xmlns:a16="http://schemas.microsoft.com/office/drawing/2014/main" id="{AEB8A106-FF2A-4F12-9C39-77C03D2677D1}"/>
              </a:ext>
            </a:extLst>
          </p:cNvPr>
          <p:cNvSpPr>
            <a:spLocks noGrp="1"/>
          </p:cNvSpPr>
          <p:nvPr/>
        </p:nvSpPr>
        <p:spPr>
          <a:xfrm>
            <a:off x="609600" y="4333875"/>
            <a:ext cx="28575" cy="1543050"/>
          </a:xfrm>
          <a:prstGeom prst="rect">
            <a:avLst/>
          </a:prstGeom>
          <a:solidFill>
            <a:srgbClr val="344E85"/>
          </a:solidFill>
          <a:ln w="0">
            <a:noFill/>
          </a:ln>
        </p:spPr>
        <p:txBody>
          <a:bodyPr/>
          <a:lstStyle/>
          <a:p>
            <a:endParaRPr lang="en-US"/>
          </a:p>
        </p:txBody>
      </p:sp>
      <p:sp>
        <p:nvSpPr>
          <p:cNvPr id="14" name="Rectangle 13">
            <a:extLst>
              <a:ext uri="{FF2B5EF4-FFF2-40B4-BE49-F238E27FC236}">
                <a16:creationId xmlns:a16="http://schemas.microsoft.com/office/drawing/2014/main" id="{71D55861-1575-4268-8CAB-2E420D45D230}"/>
              </a:ext>
            </a:extLst>
          </p:cNvPr>
          <p:cNvSpPr>
            <a:spLocks noGrp="1"/>
          </p:cNvSpPr>
          <p:nvPr/>
        </p:nvSpPr>
        <p:spPr>
          <a:xfrm>
            <a:off x="847725" y="4733925"/>
            <a:ext cx="4762500" cy="1066800"/>
          </a:xfrm>
          <a:prstGeom prst="rect">
            <a:avLst/>
          </a:prstGeom>
          <a:noFill/>
          <a:ln w="0">
            <a:noFill/>
          </a:ln>
        </p:spPr>
        <p:txBody>
          <a:bodyPr wrap="square" lIns="0" tIns="0" rIns="0" bIns="0" anchor="t">
            <a:noAutofit/>
          </a:bodyPr>
          <a:lstStyle/>
          <a:p>
            <a:pPr algn="l">
              <a:defRPr sz="1913"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A scholarly version incorporates the materials and arguments as footnotes. </a:t>
            </a:r>
          </a:p>
        </p:txBody>
      </p:sp>
    </p:spTree>
    <p:extLst>
      <p:ext uri="{BB962C8B-B14F-4D97-AF65-F5344CB8AC3E}">
        <p14:creationId xmlns:p14="http://schemas.microsoft.com/office/powerpoint/2010/main" val="1177415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5404CBF-1332-4F8A-A8A2-AEEA149C43EB}"/>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09909CD8-1C0F-4276-877A-C3F89E8E887B}"/>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2230F31A-76D1-4666-8E21-135F30C8994E}"/>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Comments!</a:t>
            </a:r>
          </a:p>
        </p:txBody>
      </p:sp>
      <p:sp>
        <p:nvSpPr>
          <p:cNvPr id="4" name="Rectangle 3">
            <a:extLst>
              <a:ext uri="{FF2B5EF4-FFF2-40B4-BE49-F238E27FC236}">
                <a16:creationId xmlns:a16="http://schemas.microsoft.com/office/drawing/2014/main" id="{492AEFE5-F3FA-4DC6-AD2A-555AD1586169}"/>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69400DFC-CC12-4E9F-8EFD-0FEFCE671F89}"/>
              </a:ext>
            </a:extLst>
          </p:cNvPr>
          <p:cNvSpPr>
            <a:spLocks noGrp="1"/>
          </p:cNvSpPr>
          <p:nvPr/>
        </p:nvSpPr>
        <p:spPr>
          <a:xfrm>
            <a:off x="609600" y="2076450"/>
            <a:ext cx="3495675" cy="4086225"/>
          </a:xfrm>
          <a:prstGeom prst="rect">
            <a:avLst/>
          </a:prstGeom>
          <a:solidFill>
            <a:srgbClr val="FCFAF4"/>
          </a:solidFill>
          <a:ln w="0">
            <a:noFill/>
          </a:ln>
        </p:spPr>
        <p:txBody>
          <a:bodyPr/>
          <a:lstStyle/>
          <a:p>
            <a:endParaRPr lang="en-US"/>
          </a:p>
        </p:txBody>
      </p:sp>
      <p:sp>
        <p:nvSpPr>
          <p:cNvPr id="6" name="Rectangle 5">
            <a:extLst>
              <a:ext uri="{FF2B5EF4-FFF2-40B4-BE49-F238E27FC236}">
                <a16:creationId xmlns:a16="http://schemas.microsoft.com/office/drawing/2014/main" id="{3FD739E8-E03C-4AA3-A959-D51DD7AA2471}"/>
              </a:ext>
            </a:extLst>
          </p:cNvPr>
          <p:cNvSpPr>
            <a:spLocks noGrp="1"/>
          </p:cNvSpPr>
          <p:nvPr/>
        </p:nvSpPr>
        <p:spPr>
          <a:xfrm>
            <a:off x="609600" y="2076450"/>
            <a:ext cx="66675" cy="4086225"/>
          </a:xfrm>
          <a:prstGeom prst="rect">
            <a:avLst/>
          </a:prstGeom>
          <a:solidFill>
            <a:srgbClr val="344E85"/>
          </a:solidFill>
          <a:ln w="0">
            <a:noFill/>
          </a:ln>
        </p:spPr>
        <p:txBody>
          <a:bodyPr/>
          <a:lstStyle/>
          <a:p>
            <a:endParaRPr lang="en-US"/>
          </a:p>
        </p:txBody>
      </p:sp>
      <p:sp>
        <p:nvSpPr>
          <p:cNvPr id="7" name="Rectangle 6">
            <a:extLst>
              <a:ext uri="{FF2B5EF4-FFF2-40B4-BE49-F238E27FC236}">
                <a16:creationId xmlns:a16="http://schemas.microsoft.com/office/drawing/2014/main" id="{0F4F7373-0C5C-4D47-B76D-0481B8E464C3}"/>
              </a:ext>
            </a:extLst>
          </p:cNvPr>
          <p:cNvSpPr>
            <a:spLocks noGrp="1"/>
          </p:cNvSpPr>
          <p:nvPr/>
        </p:nvSpPr>
        <p:spPr>
          <a:xfrm>
            <a:off x="847725" y="2314575"/>
            <a:ext cx="3019425" cy="3609975"/>
          </a:xfrm>
          <a:prstGeom prst="rect">
            <a:avLst/>
          </a:prstGeom>
          <a:noFill/>
          <a:ln w="0">
            <a:noFill/>
          </a:ln>
        </p:spPr>
        <p:txBody>
          <a:bodyPr wrap="square" lIns="0" tIns="0" rIns="0" bIns="0" anchor="t">
            <a:noAutofit/>
          </a:bodyPr>
          <a:lstStyle/>
          <a:p>
            <a:pPr algn="l">
              <a:defRPr sz="19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Study materials can then be prepared and used in practice.</a:t>
            </a:r>
          </a:p>
          <a:p>
            <a:endParaRPr sz="2200" b="0" dirty="0">
              <a:solidFill>
                <a:srgbClr val="202421"/>
              </a:solidFill>
              <a:latin typeface="Calibri" panose="020F0502020204030204" pitchFamily="34" charset="0"/>
              <a:ea typeface="Calibri" panose="020F0502020204030204" pitchFamily="34" charset="0"/>
              <a:cs typeface="Calibri" panose="020F0502020204030204" pitchFamily="34" charset="0"/>
            </a:endParaRPr>
          </a:p>
          <a:p>
            <a:pPr algn="l">
              <a:defRPr sz="19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This practice in turn supports the revision and improvement of the dynamic </a:t>
            </a:r>
            <a:r>
              <a:rPr sz="2200" b="0" dirty="0" err="1">
                <a:solidFill>
                  <a:srgbClr val="202421"/>
                </a:solidFill>
                <a:latin typeface="Calibri" panose="020F0502020204030204" pitchFamily="34" charset="0"/>
                <a:ea typeface="Calibri" panose="020F0502020204030204" pitchFamily="34" charset="0"/>
                <a:cs typeface="Calibri" panose="020F0502020204030204" pitchFamily="34" charset="0"/>
              </a:rPr>
              <a:t>LiP</a:t>
            </a: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 dictionaries and glossaries. </a:t>
            </a:r>
          </a:p>
        </p:txBody>
      </p:sp>
      <p:sp>
        <p:nvSpPr>
          <p:cNvPr id="8" name="Rectangle 7">
            <a:extLst>
              <a:ext uri="{FF2B5EF4-FFF2-40B4-BE49-F238E27FC236}">
                <a16:creationId xmlns:a16="http://schemas.microsoft.com/office/drawing/2014/main" id="{90BA7330-56F9-494F-825A-3882AA440EFE}"/>
              </a:ext>
            </a:extLst>
          </p:cNvPr>
          <p:cNvSpPr>
            <a:spLocks noGrp="1"/>
          </p:cNvSpPr>
          <p:nvPr/>
        </p:nvSpPr>
        <p:spPr>
          <a:xfrm>
            <a:off x="4295775" y="2076450"/>
            <a:ext cx="3495675" cy="4086225"/>
          </a:xfrm>
          <a:prstGeom prst="rect">
            <a:avLst/>
          </a:prstGeom>
          <a:solidFill>
            <a:srgbClr val="E8E8E2"/>
          </a:solidFill>
          <a:ln w="0">
            <a:noFill/>
          </a:ln>
        </p:spPr>
        <p:txBody>
          <a:bodyPr/>
          <a:lstStyle/>
          <a:p>
            <a:endParaRPr lang="en-US"/>
          </a:p>
        </p:txBody>
      </p:sp>
      <p:sp>
        <p:nvSpPr>
          <p:cNvPr id="9" name="Rectangle 8">
            <a:extLst>
              <a:ext uri="{FF2B5EF4-FFF2-40B4-BE49-F238E27FC236}">
                <a16:creationId xmlns:a16="http://schemas.microsoft.com/office/drawing/2014/main" id="{7FA340A9-3417-42CD-9C4D-9155E888FEDA}"/>
              </a:ext>
            </a:extLst>
          </p:cNvPr>
          <p:cNvSpPr>
            <a:spLocks noGrp="1"/>
          </p:cNvSpPr>
          <p:nvPr/>
        </p:nvSpPr>
        <p:spPr>
          <a:xfrm>
            <a:off x="4295775" y="2076450"/>
            <a:ext cx="28575" cy="4086225"/>
          </a:xfrm>
          <a:prstGeom prst="rect">
            <a:avLst/>
          </a:prstGeom>
          <a:solidFill>
            <a:srgbClr val="344E85"/>
          </a:solidFill>
          <a:ln w="0">
            <a:noFill/>
          </a:ln>
        </p:spPr>
        <p:txBody>
          <a:bodyPr/>
          <a:lstStyle/>
          <a:p>
            <a:endParaRPr lang="en-US"/>
          </a:p>
        </p:txBody>
      </p:sp>
      <p:sp>
        <p:nvSpPr>
          <p:cNvPr id="10" name="Rectangle 9">
            <a:extLst>
              <a:ext uri="{FF2B5EF4-FFF2-40B4-BE49-F238E27FC236}">
                <a16:creationId xmlns:a16="http://schemas.microsoft.com/office/drawing/2014/main" id="{006F477C-3155-46E3-AEC3-B10B3B3B5BA8}"/>
              </a:ext>
            </a:extLst>
          </p:cNvPr>
          <p:cNvSpPr>
            <a:spLocks noGrp="1"/>
          </p:cNvSpPr>
          <p:nvPr/>
        </p:nvSpPr>
        <p:spPr>
          <a:xfrm>
            <a:off x="4533900" y="2314575"/>
            <a:ext cx="3019425" cy="3609975"/>
          </a:xfrm>
          <a:prstGeom prst="rect">
            <a:avLst/>
          </a:prstGeom>
          <a:noFill/>
          <a:ln w="0">
            <a:noFill/>
          </a:ln>
        </p:spPr>
        <p:txBody>
          <a:bodyPr wrap="square" lIns="0" tIns="0" rIns="0" bIns="0" anchor="t">
            <a:noAutofit/>
          </a:bodyPr>
          <a:lstStyle/>
          <a:p>
            <a:pPr algn="l">
              <a:defRPr sz="19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Importantly, we reach out to dispersed Arabic speaking students in the area, many of whom have lost their academic institutions, </a:t>
            </a:r>
          </a:p>
        </p:txBody>
      </p:sp>
      <p:sp>
        <p:nvSpPr>
          <p:cNvPr id="11" name="Rectangle 10">
            <a:extLst>
              <a:ext uri="{FF2B5EF4-FFF2-40B4-BE49-F238E27FC236}">
                <a16:creationId xmlns:a16="http://schemas.microsoft.com/office/drawing/2014/main" id="{239F57B7-C752-4719-8867-A41F9FCFDDB9}"/>
              </a:ext>
            </a:extLst>
          </p:cNvPr>
          <p:cNvSpPr>
            <a:spLocks noGrp="1"/>
          </p:cNvSpPr>
          <p:nvPr/>
        </p:nvSpPr>
        <p:spPr>
          <a:xfrm>
            <a:off x="7981950" y="2076450"/>
            <a:ext cx="3533775" cy="4086225"/>
          </a:xfrm>
          <a:prstGeom prst="rect">
            <a:avLst/>
          </a:prstGeom>
          <a:solidFill>
            <a:srgbClr val="E8E8E2"/>
          </a:solidFill>
          <a:ln w="0">
            <a:noFill/>
          </a:ln>
        </p:spPr>
        <p:txBody>
          <a:bodyPr/>
          <a:lstStyle/>
          <a:p>
            <a:endParaRPr lang="en-US"/>
          </a:p>
        </p:txBody>
      </p:sp>
      <p:sp>
        <p:nvSpPr>
          <p:cNvPr id="12" name="Rectangle 11">
            <a:extLst>
              <a:ext uri="{FF2B5EF4-FFF2-40B4-BE49-F238E27FC236}">
                <a16:creationId xmlns:a16="http://schemas.microsoft.com/office/drawing/2014/main" id="{2B80216F-B0C6-4FBB-9EBD-D1682BE375CE}"/>
              </a:ext>
            </a:extLst>
          </p:cNvPr>
          <p:cNvSpPr>
            <a:spLocks noGrp="1"/>
          </p:cNvSpPr>
          <p:nvPr/>
        </p:nvSpPr>
        <p:spPr>
          <a:xfrm>
            <a:off x="7981950" y="2076450"/>
            <a:ext cx="28575" cy="4086225"/>
          </a:xfrm>
          <a:prstGeom prst="rect">
            <a:avLst/>
          </a:prstGeom>
          <a:solidFill>
            <a:srgbClr val="344E85"/>
          </a:solidFill>
          <a:ln w="0">
            <a:noFill/>
          </a:ln>
        </p:spPr>
        <p:txBody>
          <a:bodyPr/>
          <a:lstStyle/>
          <a:p>
            <a:endParaRPr lang="en-US"/>
          </a:p>
        </p:txBody>
      </p:sp>
      <p:sp>
        <p:nvSpPr>
          <p:cNvPr id="13" name="Rectangle 12">
            <a:extLst>
              <a:ext uri="{FF2B5EF4-FFF2-40B4-BE49-F238E27FC236}">
                <a16:creationId xmlns:a16="http://schemas.microsoft.com/office/drawing/2014/main" id="{28ACF6B1-4625-4777-AA3A-BA3223777DC3}"/>
              </a:ext>
            </a:extLst>
          </p:cNvPr>
          <p:cNvSpPr>
            <a:spLocks noGrp="1"/>
          </p:cNvSpPr>
          <p:nvPr/>
        </p:nvSpPr>
        <p:spPr>
          <a:xfrm>
            <a:off x="8220075" y="2314575"/>
            <a:ext cx="3267075" cy="3609975"/>
          </a:xfrm>
          <a:prstGeom prst="rect">
            <a:avLst/>
          </a:prstGeom>
          <a:noFill/>
          <a:ln w="0">
            <a:noFill/>
          </a:ln>
        </p:spPr>
        <p:txBody>
          <a:bodyPr wrap="square" lIns="0" tIns="0" rIns="0" bIns="0" anchor="t">
            <a:noAutofit/>
          </a:bodyPr>
          <a:lstStyle/>
          <a:p>
            <a:pPr algn="l">
              <a:defRPr sz="16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Importantly, we gather and engage the scattered silenced needs of Arabic speaking students on Israeli Hebrew speaking campuses.</a:t>
            </a:r>
          </a:p>
          <a:p>
            <a:endParaRPr sz="2200" b="0" dirty="0">
              <a:solidFill>
                <a:srgbClr val="202421"/>
              </a:solidFill>
              <a:latin typeface="Calibri" panose="020F0502020204030204" pitchFamily="34" charset="0"/>
              <a:ea typeface="Calibri" panose="020F0502020204030204" pitchFamily="34" charset="0"/>
              <a:cs typeface="Calibri" panose="020F0502020204030204" pitchFamily="34" charset="0"/>
            </a:endParaRPr>
          </a:p>
          <a:p>
            <a:pPr algn="l">
              <a:defRPr sz="16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This is a linguistic- practice context in which the translation decisions can be reviewed, revised or flourish.</a:t>
            </a:r>
          </a:p>
          <a:p>
            <a:endParaRPr sz="2200" b="0" dirty="0">
              <a:solidFill>
                <a:srgbClr val="202421"/>
              </a:solidFill>
              <a:latin typeface="Calibri" panose="020F0502020204030204" pitchFamily="34" charset="0"/>
              <a:ea typeface="Calibri" panose="020F0502020204030204" pitchFamily="34" charset="0"/>
              <a:cs typeface="Calibri" panose="020F0502020204030204" pitchFamily="34" charset="0"/>
            </a:endParaRPr>
          </a:p>
          <a:p>
            <a:endParaRPr sz="2200" b="0" dirty="0">
              <a:solidFill>
                <a:srgbClr val="20242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99184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D9187D8-E85F-4AB9-B3DC-AE4A385C3BA5}"/>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69C96898-933C-43DC-BCAC-8C07EBCE9490}"/>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1EE51DFE-C4A5-4191-80C7-3DDFCB328DAA}"/>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dirty="0">
                <a:solidFill>
                  <a:srgbClr val="202421"/>
                </a:solidFill>
                <a:latin typeface="DejaVu Serif"/>
                <a:ea typeface="DejaVu Serif"/>
                <a:cs typeface="DejaVu Serif"/>
              </a:rPr>
              <a:t>Comments!</a:t>
            </a:r>
          </a:p>
        </p:txBody>
      </p:sp>
      <p:sp>
        <p:nvSpPr>
          <p:cNvPr id="4" name="Rectangle 3">
            <a:extLst>
              <a:ext uri="{FF2B5EF4-FFF2-40B4-BE49-F238E27FC236}">
                <a16:creationId xmlns:a16="http://schemas.microsoft.com/office/drawing/2014/main" id="{6F15A0F1-ADD9-4909-8038-2C9259660B2F}"/>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9D8286BD-D2EF-43D8-8E02-FB37D2D87915}"/>
              </a:ext>
            </a:extLst>
          </p:cNvPr>
          <p:cNvSpPr>
            <a:spLocks noGrp="1"/>
          </p:cNvSpPr>
          <p:nvPr/>
        </p:nvSpPr>
        <p:spPr>
          <a:xfrm>
            <a:off x="609600" y="2200275"/>
            <a:ext cx="5219700" cy="3648075"/>
          </a:xfrm>
          <a:prstGeom prst="rect">
            <a:avLst/>
          </a:prstGeom>
          <a:solidFill>
            <a:srgbClr val="FCFAF4"/>
          </a:solidFill>
          <a:ln w="0">
            <a:noFill/>
          </a:ln>
        </p:spPr>
        <p:txBody>
          <a:bodyPr/>
          <a:lstStyle/>
          <a:p>
            <a:endParaRPr lang="en-US"/>
          </a:p>
        </p:txBody>
      </p:sp>
      <p:sp>
        <p:nvSpPr>
          <p:cNvPr id="6" name="Rectangle 5">
            <a:extLst>
              <a:ext uri="{FF2B5EF4-FFF2-40B4-BE49-F238E27FC236}">
                <a16:creationId xmlns:a16="http://schemas.microsoft.com/office/drawing/2014/main" id="{09DA3DFB-456C-4A9A-AAAA-00C64664FDC3}"/>
              </a:ext>
            </a:extLst>
          </p:cNvPr>
          <p:cNvSpPr>
            <a:spLocks noGrp="1"/>
          </p:cNvSpPr>
          <p:nvPr/>
        </p:nvSpPr>
        <p:spPr>
          <a:xfrm>
            <a:off x="609600" y="2200275"/>
            <a:ext cx="66675" cy="3648075"/>
          </a:xfrm>
          <a:prstGeom prst="rect">
            <a:avLst/>
          </a:prstGeom>
          <a:solidFill>
            <a:srgbClr val="344E85"/>
          </a:solidFill>
          <a:ln w="0">
            <a:noFill/>
          </a:ln>
        </p:spPr>
        <p:txBody>
          <a:bodyPr/>
          <a:lstStyle/>
          <a:p>
            <a:endParaRPr lang="en-US"/>
          </a:p>
        </p:txBody>
      </p:sp>
      <p:sp>
        <p:nvSpPr>
          <p:cNvPr id="7" name="Rectangle 6">
            <a:extLst>
              <a:ext uri="{FF2B5EF4-FFF2-40B4-BE49-F238E27FC236}">
                <a16:creationId xmlns:a16="http://schemas.microsoft.com/office/drawing/2014/main" id="{D6757A6E-97DD-4026-9BF3-E4C8820EE457}"/>
              </a:ext>
            </a:extLst>
          </p:cNvPr>
          <p:cNvSpPr>
            <a:spLocks noGrp="1"/>
          </p:cNvSpPr>
          <p:nvPr/>
        </p:nvSpPr>
        <p:spPr>
          <a:xfrm>
            <a:off x="881062" y="2869324"/>
            <a:ext cx="4743450" cy="3171825"/>
          </a:xfrm>
          <a:prstGeom prst="rect">
            <a:avLst/>
          </a:prstGeom>
          <a:noFill/>
          <a:ln w="0">
            <a:noFill/>
          </a:ln>
        </p:spPr>
        <p:txBody>
          <a:bodyPr wrap="square" lIns="0" tIns="0" rIns="0" bIns="0" anchor="t">
            <a:noAutofit/>
          </a:bodyPr>
          <a:lstStyle/>
          <a:p>
            <a:pPr algn="l">
              <a:defRPr sz="2213"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A third point is that the subject of the development or lack thereof of Arabic language and practice in those fields in which the late 19th Century underwent profound revolutions is a sorely debated one among historians of the various related disciplines.</a:t>
            </a:r>
          </a:p>
        </p:txBody>
      </p:sp>
      <p:sp>
        <p:nvSpPr>
          <p:cNvPr id="8" name="Rectangle 7">
            <a:extLst>
              <a:ext uri="{FF2B5EF4-FFF2-40B4-BE49-F238E27FC236}">
                <a16:creationId xmlns:a16="http://schemas.microsoft.com/office/drawing/2014/main" id="{6449537F-B63E-4BEE-989D-402DDB733842}"/>
              </a:ext>
            </a:extLst>
          </p:cNvPr>
          <p:cNvSpPr>
            <a:spLocks noGrp="1"/>
          </p:cNvSpPr>
          <p:nvPr/>
        </p:nvSpPr>
        <p:spPr>
          <a:xfrm>
            <a:off x="6096000" y="2200275"/>
            <a:ext cx="5419725" cy="3648075"/>
          </a:xfrm>
          <a:prstGeom prst="rect">
            <a:avLst/>
          </a:prstGeom>
          <a:solidFill>
            <a:srgbClr val="E8E8E2"/>
          </a:solidFill>
          <a:ln w="0">
            <a:noFill/>
          </a:ln>
        </p:spPr>
        <p:txBody>
          <a:bodyPr/>
          <a:lstStyle/>
          <a:p>
            <a:endParaRPr lang="en-US"/>
          </a:p>
        </p:txBody>
      </p:sp>
      <p:sp>
        <p:nvSpPr>
          <p:cNvPr id="9" name="Rectangle 8">
            <a:extLst>
              <a:ext uri="{FF2B5EF4-FFF2-40B4-BE49-F238E27FC236}">
                <a16:creationId xmlns:a16="http://schemas.microsoft.com/office/drawing/2014/main" id="{731F0E01-7445-42C9-93D2-B6B1B0F9CCFF}"/>
              </a:ext>
            </a:extLst>
          </p:cNvPr>
          <p:cNvSpPr>
            <a:spLocks noGrp="1"/>
          </p:cNvSpPr>
          <p:nvPr/>
        </p:nvSpPr>
        <p:spPr>
          <a:xfrm>
            <a:off x="6096000" y="2200275"/>
            <a:ext cx="28575" cy="3648075"/>
          </a:xfrm>
          <a:prstGeom prst="rect">
            <a:avLst/>
          </a:prstGeom>
          <a:solidFill>
            <a:srgbClr val="344E85"/>
          </a:solidFill>
          <a:ln w="0">
            <a:noFill/>
          </a:ln>
        </p:spPr>
        <p:txBody>
          <a:bodyPr/>
          <a:lstStyle/>
          <a:p>
            <a:endParaRPr lang="en-US"/>
          </a:p>
        </p:txBody>
      </p:sp>
      <p:sp>
        <p:nvSpPr>
          <p:cNvPr id="10" name="Rectangle 9">
            <a:extLst>
              <a:ext uri="{FF2B5EF4-FFF2-40B4-BE49-F238E27FC236}">
                <a16:creationId xmlns:a16="http://schemas.microsoft.com/office/drawing/2014/main" id="{FD238470-1FA6-4ADA-B158-8614DCE0C44E}"/>
              </a:ext>
            </a:extLst>
          </p:cNvPr>
          <p:cNvSpPr>
            <a:spLocks noGrp="1"/>
          </p:cNvSpPr>
          <p:nvPr/>
        </p:nvSpPr>
        <p:spPr>
          <a:xfrm>
            <a:off x="6334125" y="2438400"/>
            <a:ext cx="4943475" cy="3171825"/>
          </a:xfrm>
          <a:prstGeom prst="rect">
            <a:avLst/>
          </a:prstGeom>
          <a:noFill/>
          <a:ln w="0">
            <a:noFill/>
          </a:ln>
        </p:spPr>
        <p:txBody>
          <a:bodyPr wrap="square" lIns="0" tIns="0" rIns="0" bIns="0" anchor="t">
            <a:noAutofit/>
          </a:bodyPr>
          <a:lstStyle/>
          <a:p>
            <a:endParaRPr sz="2200" dirty="0">
              <a:latin typeface="Calibri" panose="020F0502020204030204" pitchFamily="34" charset="0"/>
              <a:ea typeface="Calibri" panose="020F0502020204030204" pitchFamily="34" charset="0"/>
              <a:cs typeface="Calibri" panose="020F0502020204030204" pitchFamily="34" charset="0"/>
            </a:endParaRPr>
          </a:p>
          <a:p>
            <a:endParaRPr sz="2200" dirty="0">
              <a:latin typeface="Calibri" panose="020F0502020204030204" pitchFamily="34" charset="0"/>
              <a:ea typeface="Calibri" panose="020F0502020204030204" pitchFamily="34" charset="0"/>
              <a:cs typeface="Calibri" panose="020F0502020204030204" pitchFamily="34" charset="0"/>
            </a:endParaRPr>
          </a:p>
          <a:p>
            <a:endParaRPr sz="2200" dirty="0">
              <a:latin typeface="Calibri" panose="020F0502020204030204" pitchFamily="34" charset="0"/>
              <a:ea typeface="Calibri" panose="020F0502020204030204" pitchFamily="34" charset="0"/>
              <a:cs typeface="Calibri" panose="020F0502020204030204" pitchFamily="34" charset="0"/>
            </a:endParaRPr>
          </a:p>
          <a:p>
            <a:pPr algn="l">
              <a:defRPr sz="2175"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We do not presume to contribute to these debates, but our project would be enriched by the research of these much respected matters. </a:t>
            </a:r>
          </a:p>
          <a:p>
            <a:endParaRPr sz="2200" b="0" dirty="0">
              <a:solidFill>
                <a:srgbClr val="20242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31620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595AD-0640-DA95-1E28-199E695B5F0E}"/>
              </a:ext>
            </a:extLst>
          </p:cNvPr>
          <p:cNvSpPr>
            <a:spLocks noGrp="1"/>
          </p:cNvSpPr>
          <p:nvPr>
            <p:ph type="title"/>
          </p:nvPr>
        </p:nvSpPr>
        <p:spPr>
          <a:xfrm>
            <a:off x="888805" y="0"/>
            <a:ext cx="10962800" cy="1198605"/>
          </a:xfrm>
        </p:spPr>
        <p:txBody>
          <a:bodyPr/>
          <a:lstStyle/>
          <a:p>
            <a:endParaRPr lang="en-IL" dirty="0"/>
          </a:p>
        </p:txBody>
      </p:sp>
      <p:sp>
        <p:nvSpPr>
          <p:cNvPr id="3" name="Slide Number Placeholder 2">
            <a:extLst>
              <a:ext uri="{FF2B5EF4-FFF2-40B4-BE49-F238E27FC236}">
                <a16:creationId xmlns:a16="http://schemas.microsoft.com/office/drawing/2014/main" id="{14F2988F-866F-DBFA-2519-3482523C1E99}"/>
              </a:ext>
            </a:extLst>
          </p:cNvPr>
          <p:cNvSpPr>
            <a:spLocks noGrp="1"/>
          </p:cNvSpPr>
          <p:nvPr>
            <p:ph type="sldNum" idx="12"/>
          </p:nvPr>
        </p:nvSpPr>
        <p:spPr/>
        <p:txBody>
          <a:bodyPr/>
          <a:lstStyle/>
          <a:p>
            <a:fld id="{00000000-1234-1234-1234-123412341234}" type="slidenum">
              <a:rPr lang="en-GB" smtClean="0"/>
              <a:pPr/>
              <a:t>15</a:t>
            </a:fld>
            <a:endParaRPr lang="en-GB"/>
          </a:p>
        </p:txBody>
      </p:sp>
      <p:pic>
        <p:nvPicPr>
          <p:cNvPr id="4" name="Picture 3">
            <a:extLst>
              <a:ext uri="{FF2B5EF4-FFF2-40B4-BE49-F238E27FC236}">
                <a16:creationId xmlns:a16="http://schemas.microsoft.com/office/drawing/2014/main" id="{F38AC636-6574-F1D4-3F9C-A27DF29056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0580627" cy="6844143"/>
          </a:xfrm>
          <a:prstGeom prst="rect">
            <a:avLst/>
          </a:prstGeom>
        </p:spPr>
      </p:pic>
      <p:pic>
        <p:nvPicPr>
          <p:cNvPr id="8" name="Picture 7">
            <a:extLst>
              <a:ext uri="{FF2B5EF4-FFF2-40B4-BE49-F238E27FC236}">
                <a16:creationId xmlns:a16="http://schemas.microsoft.com/office/drawing/2014/main" id="{86F9355B-486F-2BE5-7B48-1917A0CA8D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9091" y="13858"/>
            <a:ext cx="2722499" cy="6584650"/>
          </a:xfrm>
          <a:prstGeom prst="rect">
            <a:avLst/>
          </a:prstGeom>
        </p:spPr>
      </p:pic>
    </p:spTree>
    <p:extLst>
      <p:ext uri="{BB962C8B-B14F-4D97-AF65-F5344CB8AC3E}">
        <p14:creationId xmlns:p14="http://schemas.microsoft.com/office/powerpoint/2010/main" val="3077412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F4CA24E0-570C-42D6-9C24-DDB3F5E54237}"/>
              </a:ext>
            </a:extLst>
          </p:cNvPr>
          <p:cNvSpPr>
            <a:spLocks noGrp="1"/>
          </p:cNvSpPr>
          <p:nvPr/>
        </p:nvSpPr>
        <p:spPr>
          <a:xfrm>
            <a:off x="0" y="0"/>
            <a:ext cx="12192000" cy="17145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D2CD98CD-637E-476D-B35B-A48CEAD157EC}"/>
              </a:ext>
            </a:extLst>
          </p:cNvPr>
          <p:cNvSpPr>
            <a:spLocks noGrp="1"/>
          </p:cNvSpPr>
          <p:nvPr/>
        </p:nvSpPr>
        <p:spPr>
          <a:xfrm>
            <a:off x="590550" y="561975"/>
            <a:ext cx="10896600" cy="1162050"/>
          </a:xfrm>
          <a:prstGeom prst="rect">
            <a:avLst/>
          </a:prstGeom>
          <a:noFill/>
          <a:ln w="0">
            <a:noFill/>
          </a:ln>
        </p:spPr>
        <p:txBody>
          <a:bodyPr wrap="square" lIns="0" tIns="0" rIns="0" bIns="0" anchor="t">
            <a:noAutofit/>
          </a:bodyPr>
          <a:lstStyle/>
          <a:p>
            <a:pPr algn="l">
              <a:defRPr sz="2550" b="0">
                <a:solidFill>
                  <a:srgbClr val="202421"/>
                </a:solidFill>
                <a:latin typeface="DejaVu Serif"/>
                <a:ea typeface="DejaVu Serif"/>
                <a:cs typeface="DejaVu Serif"/>
              </a:defRPr>
            </a:pPr>
            <a:r>
              <a:rPr sz="2600" b="1" dirty="0">
                <a:solidFill>
                  <a:srgbClr val="202421"/>
                </a:solidFill>
                <a:latin typeface="DejaVu Serif"/>
                <a:ea typeface="DejaVu Serif"/>
                <a:cs typeface="DejaVu Serif"/>
              </a:rPr>
              <a:t>Call for the Logic in Philosophy hub</a:t>
            </a:r>
          </a:p>
          <a:p>
            <a:pPr algn="l">
              <a:defRPr sz="2550" b="0">
                <a:solidFill>
                  <a:srgbClr val="202421"/>
                </a:solidFill>
                <a:latin typeface="DejaVu Serif"/>
                <a:ea typeface="DejaVu Serif"/>
                <a:cs typeface="DejaVu Serif"/>
              </a:defRPr>
            </a:pPr>
            <a:r>
              <a:rPr sz="2400" b="0" dirty="0">
                <a:solidFill>
                  <a:srgbClr val="344E85"/>
                </a:solidFill>
                <a:latin typeface="DejaVu Serif"/>
                <a:ea typeface="DejaVu Serif"/>
                <a:cs typeface="DejaVu Serif"/>
              </a:rPr>
              <a:t>composed by and for the students circulated in Arabic</a:t>
            </a:r>
          </a:p>
        </p:txBody>
      </p:sp>
      <p:sp>
        <p:nvSpPr>
          <p:cNvPr id="3" name="Rectangle 2">
            <a:extLst>
              <a:ext uri="{FF2B5EF4-FFF2-40B4-BE49-F238E27FC236}">
                <a16:creationId xmlns:a16="http://schemas.microsoft.com/office/drawing/2014/main" id="{DBEEDDB8-C8AE-4540-94CE-C7226BFEFA7E}"/>
              </a:ext>
            </a:extLst>
          </p:cNvPr>
          <p:cNvSpPr>
            <a:spLocks noGrp="1"/>
          </p:cNvSpPr>
          <p:nvPr/>
        </p:nvSpPr>
        <p:spPr>
          <a:xfrm>
            <a:off x="590550" y="1681162"/>
            <a:ext cx="10953750" cy="9525"/>
          </a:xfrm>
          <a:prstGeom prst="rect">
            <a:avLst/>
          </a:prstGeom>
          <a:solidFill>
            <a:srgbClr val="202421"/>
          </a:solidFill>
          <a:ln w="0">
            <a:noFill/>
          </a:ln>
        </p:spPr>
        <p:txBody>
          <a:bodyPr/>
          <a:lstStyle/>
          <a:p>
            <a:endParaRPr lang="en-US"/>
          </a:p>
        </p:txBody>
      </p:sp>
      <p:sp>
        <p:nvSpPr>
          <p:cNvPr id="4" name="Rectangle 3">
            <a:extLst>
              <a:ext uri="{FF2B5EF4-FFF2-40B4-BE49-F238E27FC236}">
                <a16:creationId xmlns:a16="http://schemas.microsoft.com/office/drawing/2014/main" id="{B45CA0CE-D872-45AB-974D-5B957DC4CCB1}"/>
              </a:ext>
            </a:extLst>
          </p:cNvPr>
          <p:cNvSpPr>
            <a:spLocks noGrp="1"/>
          </p:cNvSpPr>
          <p:nvPr/>
        </p:nvSpPr>
        <p:spPr>
          <a:xfrm>
            <a:off x="590549" y="1924651"/>
            <a:ext cx="11010899" cy="4675449"/>
          </a:xfrm>
          <a:prstGeom prst="rect">
            <a:avLst/>
          </a:prstGeom>
          <a:solidFill>
            <a:srgbClr val="FCFAF4"/>
          </a:solidFill>
          <a:ln w="0">
            <a:noFill/>
          </a:ln>
        </p:spPr>
        <p:txBody>
          <a:bodyPr/>
          <a:lstStyle/>
          <a:p>
            <a:pPr marL="114300" indent="0">
              <a:buNone/>
            </a:pPr>
            <a:endParaRPr lang="en-US" dirty="0">
              <a:solidFill>
                <a:schemeClr val="bg2">
                  <a:lumMod val="10000"/>
                </a:schemeClr>
              </a:solidFill>
            </a:endParaRPr>
          </a:p>
          <a:p>
            <a:pPr marL="114300" indent="0">
              <a:buNone/>
            </a:pPr>
            <a:r>
              <a:rPr lang="en-IL" dirty="0">
                <a:solidFill>
                  <a:schemeClr val="bg2">
                    <a:lumMod val="10000"/>
                  </a:schemeClr>
                </a:solidFill>
              </a:rPr>
              <a:t>“University is a space where we learn and explore new ideas. But imagine if we could enrich our knowledge and minds </a:t>
            </a:r>
            <a:r>
              <a:rPr lang="en-US" dirty="0">
                <a:solidFill>
                  <a:schemeClr val="bg2">
                    <a:lumMod val="10000"/>
                  </a:schemeClr>
                </a:solidFill>
              </a:rPr>
              <a:t>through</a:t>
            </a:r>
            <a:r>
              <a:rPr lang="en-IL" dirty="0">
                <a:solidFill>
                  <a:schemeClr val="bg2">
                    <a:lumMod val="10000"/>
                  </a:schemeClr>
                </a:solidFill>
              </a:rPr>
              <a:t> our own language [Arabic]—through our using it, conversing in it and discussing it? What if we could be learning and benefitting from our language as we contribute to it, and develop it? Surely, our university experience would be more enjoyable, profound, and meaningful.</a:t>
            </a:r>
          </a:p>
          <a:p>
            <a:pPr marL="114300" indent="0">
              <a:buNone/>
            </a:pPr>
            <a:r>
              <a:rPr lang="en-IL" dirty="0">
                <a:solidFill>
                  <a:schemeClr val="bg2">
                    <a:lumMod val="10000"/>
                  </a:schemeClr>
                </a:solidFill>
              </a:rPr>
              <a:t>The Logic in Philosophy Hub at the university invites you to join an initiative aimed at deepening our understanding of logic, emphasizing its philosophical dimensions. While an ancient and a contemporary sub-field of philosophy, logic is, quite simply, at the foundation of every field—from exact sciences to social sciences, and even the arts.</a:t>
            </a:r>
          </a:p>
          <a:p>
            <a:pPr marL="114300" indent="0">
              <a:buNone/>
            </a:pPr>
            <a:r>
              <a:rPr lang="en-IL" dirty="0">
                <a:solidFill>
                  <a:schemeClr val="bg2">
                    <a:lumMod val="10000"/>
                  </a:schemeClr>
                </a:solidFill>
              </a:rPr>
              <a:t>By participating in this initiative, you’ll have the opportunity to contribute to developing writings in logic and the philosophy of logic in Arabic—a language that urgently needs updating to keep pace with the significant developments in this field over the past century. Through this experience, you’ll learn about and discuss philosophical logic in an engaging and enjoyable environment.</a:t>
            </a:r>
          </a:p>
          <a:p>
            <a:pPr marL="114300" indent="0">
              <a:buNone/>
            </a:pPr>
            <a:r>
              <a:rPr lang="en-IL" dirty="0">
                <a:solidFill>
                  <a:schemeClr val="bg2">
                    <a:lumMod val="10000"/>
                  </a:schemeClr>
                </a:solidFill>
              </a:rPr>
              <a:t>If you’d like to know more details or are interested in joining, please visit the link below. You’ll find a detailed explanation of the initiative, along with the option to register with your name and contact info, so we can reach out to you.”</a:t>
            </a:r>
          </a:p>
        </p:txBody>
      </p:sp>
      <p:sp>
        <p:nvSpPr>
          <p:cNvPr id="5" name="Rectangle 4">
            <a:extLst>
              <a:ext uri="{FF2B5EF4-FFF2-40B4-BE49-F238E27FC236}">
                <a16:creationId xmlns:a16="http://schemas.microsoft.com/office/drawing/2014/main" id="{DA677A48-CFB1-4257-A059-AAB028DCD5C8}"/>
              </a:ext>
            </a:extLst>
          </p:cNvPr>
          <p:cNvSpPr>
            <a:spLocks noGrp="1"/>
          </p:cNvSpPr>
          <p:nvPr/>
        </p:nvSpPr>
        <p:spPr>
          <a:xfrm flipH="1">
            <a:off x="544832" y="1924652"/>
            <a:ext cx="45719" cy="4675448"/>
          </a:xfrm>
          <a:prstGeom prst="rect">
            <a:avLst/>
          </a:prstGeom>
          <a:solidFill>
            <a:srgbClr val="344E85"/>
          </a:solidFill>
          <a:ln w="0">
            <a:noFill/>
          </a:ln>
        </p:spPr>
        <p:txBody>
          <a:bodyPr/>
          <a:lstStyle/>
          <a:p>
            <a:endParaRPr lang="en-US"/>
          </a:p>
        </p:txBody>
      </p:sp>
    </p:spTree>
    <p:extLst>
      <p:ext uri="{BB962C8B-B14F-4D97-AF65-F5344CB8AC3E}">
        <p14:creationId xmlns:p14="http://schemas.microsoft.com/office/powerpoint/2010/main" val="1424503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16DF2C0-EAAA-4D83-818D-BD60CC51B8D6}"/>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2AFBBA5C-16BE-4178-B10F-C13FEE215FE4}"/>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E36D7A40-5982-4B0A-9BA4-5EAA7518C16A}"/>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Why Arabic?</a:t>
            </a:r>
          </a:p>
        </p:txBody>
      </p:sp>
      <p:sp>
        <p:nvSpPr>
          <p:cNvPr id="4" name="Rectangle 3">
            <a:extLst>
              <a:ext uri="{FF2B5EF4-FFF2-40B4-BE49-F238E27FC236}">
                <a16:creationId xmlns:a16="http://schemas.microsoft.com/office/drawing/2014/main" id="{BE788E54-9FF6-4D7E-95A7-246B243B0C9C}"/>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B6509400-CB94-4998-B13C-53249D8D5A05}"/>
              </a:ext>
            </a:extLst>
          </p:cNvPr>
          <p:cNvSpPr>
            <a:spLocks noGrp="1"/>
          </p:cNvSpPr>
          <p:nvPr/>
        </p:nvSpPr>
        <p:spPr>
          <a:xfrm>
            <a:off x="609600" y="1724025"/>
            <a:ext cx="10668000" cy="419100"/>
          </a:xfrm>
          <a:prstGeom prst="rect">
            <a:avLst/>
          </a:prstGeom>
          <a:noFill/>
          <a:ln w="0">
            <a:noFill/>
          </a:ln>
        </p:spPr>
        <p:txBody>
          <a:bodyPr wrap="square" lIns="0" tIns="0" rIns="0" bIns="0" anchor="t">
            <a:noAutofit/>
          </a:bodyPr>
          <a:lstStyle/>
          <a:p>
            <a:pPr algn="l">
              <a:defRPr sz="1950" b="0">
                <a:solidFill>
                  <a:srgbClr val="202421"/>
                </a:solidFill>
                <a:latin typeface="DejaVu Serif"/>
                <a:ea typeface="DejaVu Serif"/>
                <a:cs typeface="DejaVu Serif"/>
              </a:defRPr>
            </a:pPr>
            <a:r>
              <a:rPr sz="2400" b="1" dirty="0">
                <a:solidFill>
                  <a:srgbClr val="344E85"/>
                </a:solidFill>
                <a:latin typeface="DejaVu Serif"/>
                <a:ea typeface="DejaVu Serif"/>
                <a:cs typeface="DejaVu Serif"/>
              </a:rPr>
              <a:t>Arab-speaking students in Israel:</a:t>
            </a:r>
          </a:p>
        </p:txBody>
      </p:sp>
      <p:sp>
        <p:nvSpPr>
          <p:cNvPr id="6" name="Rectangle 5">
            <a:extLst>
              <a:ext uri="{FF2B5EF4-FFF2-40B4-BE49-F238E27FC236}">
                <a16:creationId xmlns:a16="http://schemas.microsoft.com/office/drawing/2014/main" id="{6D72FFA9-1BD6-44E0-A84C-DED1F7C0516C}"/>
              </a:ext>
            </a:extLst>
          </p:cNvPr>
          <p:cNvSpPr>
            <a:spLocks noGrp="1"/>
          </p:cNvSpPr>
          <p:nvPr/>
        </p:nvSpPr>
        <p:spPr>
          <a:xfrm>
            <a:off x="609600" y="2286000"/>
            <a:ext cx="3495675" cy="28575"/>
          </a:xfrm>
          <a:prstGeom prst="rect">
            <a:avLst/>
          </a:prstGeom>
          <a:solidFill>
            <a:srgbClr val="344E85"/>
          </a:solidFill>
          <a:ln w="0">
            <a:noFill/>
          </a:ln>
        </p:spPr>
        <p:txBody>
          <a:bodyPr/>
          <a:lstStyle/>
          <a:p>
            <a:endParaRPr lang="en-US"/>
          </a:p>
        </p:txBody>
      </p:sp>
      <p:sp>
        <p:nvSpPr>
          <p:cNvPr id="7" name="Rectangle 6">
            <a:extLst>
              <a:ext uri="{FF2B5EF4-FFF2-40B4-BE49-F238E27FC236}">
                <a16:creationId xmlns:a16="http://schemas.microsoft.com/office/drawing/2014/main" id="{D2EA80A5-24A4-4A2E-9FCC-99D8F2A61D68}"/>
              </a:ext>
            </a:extLst>
          </p:cNvPr>
          <p:cNvSpPr>
            <a:spLocks noGrp="1"/>
          </p:cNvSpPr>
          <p:nvPr/>
        </p:nvSpPr>
        <p:spPr>
          <a:xfrm>
            <a:off x="609600" y="2524125"/>
            <a:ext cx="3333750" cy="1480185"/>
          </a:xfrm>
          <a:prstGeom prst="rect">
            <a:avLst/>
          </a:prstGeom>
          <a:noFill/>
          <a:ln w="0">
            <a:noFill/>
          </a:ln>
        </p:spPr>
        <p:txBody>
          <a:bodyPr wrap="square" lIns="0" tIns="0" rIns="0" bIns="0" anchor="t">
            <a:noAutofit/>
          </a:bodyPr>
          <a:lstStyle/>
          <a:p>
            <a:pPr marL="292100" indent="-190500" algn="l">
              <a:buChar char="•"/>
              <a:defRPr sz="1650"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21% of the Israeli population are native Arabic speakers. Hebrew is typically their second language, and English is the third. </a:t>
            </a:r>
          </a:p>
        </p:txBody>
      </p:sp>
      <p:sp>
        <p:nvSpPr>
          <p:cNvPr id="8" name="Rectangle 7">
            <a:extLst>
              <a:ext uri="{FF2B5EF4-FFF2-40B4-BE49-F238E27FC236}">
                <a16:creationId xmlns:a16="http://schemas.microsoft.com/office/drawing/2014/main" id="{FFC8C77A-819C-449B-A65B-0BBE23A8CD33}"/>
              </a:ext>
            </a:extLst>
          </p:cNvPr>
          <p:cNvSpPr>
            <a:spLocks noGrp="1"/>
          </p:cNvSpPr>
          <p:nvPr/>
        </p:nvSpPr>
        <p:spPr>
          <a:xfrm>
            <a:off x="4295775" y="2286000"/>
            <a:ext cx="3495675" cy="28575"/>
          </a:xfrm>
          <a:prstGeom prst="rect">
            <a:avLst/>
          </a:prstGeom>
          <a:solidFill>
            <a:srgbClr val="344E85"/>
          </a:solidFill>
          <a:ln w="0">
            <a:noFill/>
          </a:ln>
        </p:spPr>
        <p:txBody>
          <a:bodyPr/>
          <a:lstStyle/>
          <a:p>
            <a:endParaRPr lang="en-US"/>
          </a:p>
        </p:txBody>
      </p:sp>
      <p:sp>
        <p:nvSpPr>
          <p:cNvPr id="9" name="Rectangle 8">
            <a:extLst>
              <a:ext uri="{FF2B5EF4-FFF2-40B4-BE49-F238E27FC236}">
                <a16:creationId xmlns:a16="http://schemas.microsoft.com/office/drawing/2014/main" id="{A445F731-9395-466B-8B51-4AC8E24EE374}"/>
              </a:ext>
            </a:extLst>
          </p:cNvPr>
          <p:cNvSpPr>
            <a:spLocks noGrp="1"/>
          </p:cNvSpPr>
          <p:nvPr/>
        </p:nvSpPr>
        <p:spPr>
          <a:xfrm>
            <a:off x="4295775" y="2524125"/>
            <a:ext cx="3333750" cy="1448276"/>
          </a:xfrm>
          <a:prstGeom prst="rect">
            <a:avLst/>
          </a:prstGeom>
          <a:noFill/>
          <a:ln w="0">
            <a:noFill/>
          </a:ln>
        </p:spPr>
        <p:txBody>
          <a:bodyPr wrap="square" lIns="0" tIns="0" rIns="0" bIns="0" anchor="t">
            <a:noAutofit/>
          </a:bodyPr>
          <a:lstStyle/>
          <a:p>
            <a:pPr marL="292100" indent="-190500" algn="l">
              <a:buChar char="•"/>
              <a:defRPr sz="1613"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Between 2023-2024, native Arabic speakers constituted 20.6% of all higher education students in </a:t>
            </a:r>
            <a:r>
              <a:rPr sz="2000" b="0" dirty="0" err="1">
                <a:solidFill>
                  <a:srgbClr val="202421"/>
                </a:solidFill>
                <a:latin typeface="Calibri" panose="020F0502020204030204" pitchFamily="34" charset="0"/>
                <a:ea typeface="Calibri" panose="020F0502020204030204" pitchFamily="34" charset="0"/>
                <a:cs typeface="Calibri" panose="020F0502020204030204" pitchFamily="34" charset="0"/>
              </a:rPr>
              <a:t>israel</a:t>
            </a: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 and 22% of all undergraduate students.</a:t>
            </a:r>
          </a:p>
        </p:txBody>
      </p:sp>
      <p:sp>
        <p:nvSpPr>
          <p:cNvPr id="10" name="Rectangle 9">
            <a:extLst>
              <a:ext uri="{FF2B5EF4-FFF2-40B4-BE49-F238E27FC236}">
                <a16:creationId xmlns:a16="http://schemas.microsoft.com/office/drawing/2014/main" id="{491725C6-1CB7-42F7-84E5-81FFD243B130}"/>
              </a:ext>
            </a:extLst>
          </p:cNvPr>
          <p:cNvSpPr>
            <a:spLocks noGrp="1"/>
          </p:cNvSpPr>
          <p:nvPr/>
        </p:nvSpPr>
        <p:spPr>
          <a:xfrm>
            <a:off x="7981950" y="2286000"/>
            <a:ext cx="3533775" cy="28575"/>
          </a:xfrm>
          <a:prstGeom prst="rect">
            <a:avLst/>
          </a:prstGeom>
          <a:solidFill>
            <a:srgbClr val="344E85"/>
          </a:solidFill>
          <a:ln w="0">
            <a:noFill/>
          </a:ln>
        </p:spPr>
        <p:txBody>
          <a:bodyPr/>
          <a:lstStyle/>
          <a:p>
            <a:endParaRPr lang="en-US"/>
          </a:p>
        </p:txBody>
      </p:sp>
      <p:sp>
        <p:nvSpPr>
          <p:cNvPr id="11" name="Rectangle 10">
            <a:extLst>
              <a:ext uri="{FF2B5EF4-FFF2-40B4-BE49-F238E27FC236}">
                <a16:creationId xmlns:a16="http://schemas.microsoft.com/office/drawing/2014/main" id="{9DC03102-D1D6-4D76-8741-AC9F538337A8}"/>
              </a:ext>
            </a:extLst>
          </p:cNvPr>
          <p:cNvSpPr>
            <a:spLocks noGrp="1"/>
          </p:cNvSpPr>
          <p:nvPr/>
        </p:nvSpPr>
        <p:spPr>
          <a:xfrm>
            <a:off x="7981950" y="2524125"/>
            <a:ext cx="3371850" cy="1071753"/>
          </a:xfrm>
          <a:prstGeom prst="rect">
            <a:avLst/>
          </a:prstGeom>
          <a:noFill/>
          <a:ln w="0">
            <a:noFill/>
          </a:ln>
        </p:spPr>
        <p:txBody>
          <a:bodyPr wrap="square" lIns="0" tIns="0" rIns="0" bIns="0" anchor="t">
            <a:noAutofit/>
          </a:bodyPr>
          <a:lstStyle/>
          <a:p>
            <a:pPr marL="292100" indent="-190500" algn="l">
              <a:buChar char="•"/>
              <a:defRPr sz="1950"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12% of all students at Tel Aviv University are native Arabic speakers.</a:t>
            </a:r>
          </a:p>
        </p:txBody>
      </p:sp>
      <p:sp>
        <p:nvSpPr>
          <p:cNvPr id="12" name="Rectangle 11">
            <a:extLst>
              <a:ext uri="{FF2B5EF4-FFF2-40B4-BE49-F238E27FC236}">
                <a16:creationId xmlns:a16="http://schemas.microsoft.com/office/drawing/2014/main" id="{18E937F6-9B93-4133-B78C-C942A6853E89}"/>
              </a:ext>
            </a:extLst>
          </p:cNvPr>
          <p:cNvSpPr>
            <a:spLocks noGrp="1"/>
          </p:cNvSpPr>
          <p:nvPr/>
        </p:nvSpPr>
        <p:spPr>
          <a:xfrm>
            <a:off x="609600" y="4391025"/>
            <a:ext cx="10906125" cy="9525"/>
          </a:xfrm>
          <a:prstGeom prst="rect">
            <a:avLst/>
          </a:prstGeom>
          <a:solidFill>
            <a:srgbClr val="7E8585"/>
          </a:solidFill>
          <a:ln w="0">
            <a:noFill/>
          </a:ln>
        </p:spPr>
        <p:txBody>
          <a:bodyPr/>
          <a:lstStyle/>
          <a:p>
            <a:endParaRPr lang="en-US"/>
          </a:p>
        </p:txBody>
      </p:sp>
      <p:sp>
        <p:nvSpPr>
          <p:cNvPr id="13" name="Rectangle 12">
            <a:extLst>
              <a:ext uri="{FF2B5EF4-FFF2-40B4-BE49-F238E27FC236}">
                <a16:creationId xmlns:a16="http://schemas.microsoft.com/office/drawing/2014/main" id="{45166ABF-2492-481D-96B1-B5372871D23A}"/>
              </a:ext>
            </a:extLst>
          </p:cNvPr>
          <p:cNvSpPr>
            <a:spLocks noGrp="1"/>
          </p:cNvSpPr>
          <p:nvPr/>
        </p:nvSpPr>
        <p:spPr>
          <a:xfrm>
            <a:off x="609600" y="4676775"/>
            <a:ext cx="4953000" cy="976027"/>
          </a:xfrm>
          <a:prstGeom prst="rect">
            <a:avLst/>
          </a:prstGeom>
          <a:noFill/>
          <a:ln w="0">
            <a:noFill/>
          </a:ln>
        </p:spPr>
        <p:txBody>
          <a:bodyPr wrap="square" lIns="0" tIns="0" rIns="0" bIns="0" anchor="t">
            <a:noAutofit/>
          </a:bodyPr>
          <a:lstStyle/>
          <a:p>
            <a:pPr marL="292100" indent="-190500" algn="l">
              <a:buChar char="•"/>
              <a:defRPr sz="1763"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But the study of logic and philosophy relies almost entirely on study materials in Hebrew or original English or German.  </a:t>
            </a:r>
          </a:p>
        </p:txBody>
      </p:sp>
      <p:sp>
        <p:nvSpPr>
          <p:cNvPr id="14" name="Rectangle 13">
            <a:extLst>
              <a:ext uri="{FF2B5EF4-FFF2-40B4-BE49-F238E27FC236}">
                <a16:creationId xmlns:a16="http://schemas.microsoft.com/office/drawing/2014/main" id="{70771749-5B23-4390-9AA1-2A83573E7BC5}"/>
              </a:ext>
            </a:extLst>
          </p:cNvPr>
          <p:cNvSpPr>
            <a:spLocks noGrp="1"/>
          </p:cNvSpPr>
          <p:nvPr/>
        </p:nvSpPr>
        <p:spPr>
          <a:xfrm>
            <a:off x="6191250" y="4676775"/>
            <a:ext cx="5095875" cy="1199388"/>
          </a:xfrm>
          <a:prstGeom prst="rect">
            <a:avLst/>
          </a:prstGeom>
          <a:noFill/>
          <a:ln w="0">
            <a:noFill/>
          </a:ln>
        </p:spPr>
        <p:txBody>
          <a:bodyPr wrap="square" lIns="0" tIns="0" rIns="0" bIns="0" anchor="t">
            <a:noAutofit/>
          </a:bodyPr>
          <a:lstStyle/>
          <a:p>
            <a:pPr marL="292100" indent="-190500" algn="l">
              <a:buChar char="•"/>
              <a:defRPr sz="1650"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The gap between Hebrew and Arabic in this field limits teaching and learning options; The project seeks to reduce this gap by creating a new professional linguistic basis in Arabic.</a:t>
            </a:r>
          </a:p>
        </p:txBody>
      </p:sp>
    </p:spTree>
    <p:extLst>
      <p:ext uri="{BB962C8B-B14F-4D97-AF65-F5344CB8AC3E}">
        <p14:creationId xmlns:p14="http://schemas.microsoft.com/office/powerpoint/2010/main" val="128054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00314A4-F11D-47BD-BCB2-F2308F0538AF}"/>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73B2D195-94D4-4BA0-BAA3-EF3E3F80FCB9}"/>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899D4EF5-5149-4CC2-92FB-5FDA4F02254D}"/>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Why Arabic?</a:t>
            </a:r>
          </a:p>
        </p:txBody>
      </p:sp>
      <p:sp>
        <p:nvSpPr>
          <p:cNvPr id="4" name="Rectangle 3">
            <a:extLst>
              <a:ext uri="{FF2B5EF4-FFF2-40B4-BE49-F238E27FC236}">
                <a16:creationId xmlns:a16="http://schemas.microsoft.com/office/drawing/2014/main" id="{927FAA85-EF94-4022-983A-BA0A7EABBEE3}"/>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8492EA12-94F4-4296-8236-B4FD5AFE78CE}"/>
              </a:ext>
            </a:extLst>
          </p:cNvPr>
          <p:cNvSpPr>
            <a:spLocks noGrp="1"/>
          </p:cNvSpPr>
          <p:nvPr/>
        </p:nvSpPr>
        <p:spPr>
          <a:xfrm>
            <a:off x="609600" y="2076450"/>
            <a:ext cx="3495675" cy="4086225"/>
          </a:xfrm>
          <a:prstGeom prst="rect">
            <a:avLst/>
          </a:prstGeom>
          <a:solidFill>
            <a:srgbClr val="FCFAF4"/>
          </a:solidFill>
          <a:ln w="0">
            <a:noFill/>
          </a:ln>
        </p:spPr>
        <p:txBody>
          <a:bodyPr/>
          <a:lstStyle/>
          <a:p>
            <a:endParaRPr lang="en-US"/>
          </a:p>
        </p:txBody>
      </p:sp>
      <p:sp>
        <p:nvSpPr>
          <p:cNvPr id="6" name="Rectangle 5">
            <a:extLst>
              <a:ext uri="{FF2B5EF4-FFF2-40B4-BE49-F238E27FC236}">
                <a16:creationId xmlns:a16="http://schemas.microsoft.com/office/drawing/2014/main" id="{3B446B54-CEEE-4E41-94B7-2E76C43D8B18}"/>
              </a:ext>
            </a:extLst>
          </p:cNvPr>
          <p:cNvSpPr>
            <a:spLocks noGrp="1"/>
          </p:cNvSpPr>
          <p:nvPr/>
        </p:nvSpPr>
        <p:spPr>
          <a:xfrm>
            <a:off x="609600" y="2076450"/>
            <a:ext cx="66675" cy="4086225"/>
          </a:xfrm>
          <a:prstGeom prst="rect">
            <a:avLst/>
          </a:prstGeom>
          <a:solidFill>
            <a:srgbClr val="344E85"/>
          </a:solidFill>
          <a:ln w="0">
            <a:noFill/>
          </a:ln>
        </p:spPr>
        <p:txBody>
          <a:bodyPr/>
          <a:lstStyle/>
          <a:p>
            <a:endParaRPr lang="en-US"/>
          </a:p>
        </p:txBody>
      </p:sp>
      <p:sp>
        <p:nvSpPr>
          <p:cNvPr id="7" name="Rectangle 6">
            <a:extLst>
              <a:ext uri="{FF2B5EF4-FFF2-40B4-BE49-F238E27FC236}">
                <a16:creationId xmlns:a16="http://schemas.microsoft.com/office/drawing/2014/main" id="{59817E34-F41F-48FE-8171-878D6C0FD145}"/>
              </a:ext>
            </a:extLst>
          </p:cNvPr>
          <p:cNvSpPr>
            <a:spLocks noGrp="1"/>
          </p:cNvSpPr>
          <p:nvPr/>
        </p:nvSpPr>
        <p:spPr>
          <a:xfrm>
            <a:off x="847725" y="2314575"/>
            <a:ext cx="3019425" cy="3609975"/>
          </a:xfrm>
          <a:prstGeom prst="rect">
            <a:avLst/>
          </a:prstGeom>
          <a:noFill/>
          <a:ln w="0">
            <a:noFill/>
          </a:ln>
        </p:spPr>
        <p:txBody>
          <a:bodyPr wrap="square" lIns="0" tIns="0" rIns="0" bIns="0" anchor="t">
            <a:noAutofit/>
          </a:bodyPr>
          <a:lstStyle/>
          <a:p>
            <a:pPr marL="114300" algn="l">
              <a:defRPr sz="1725"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translations in the fundamental areas of modern so called mathematical or philosophical logic or the foundations of mathematics must face the Arabic tradition </a:t>
            </a:r>
            <a:r>
              <a:rPr sz="2000" b="0" i="1" dirty="0">
                <a:solidFill>
                  <a:srgbClr val="202421"/>
                </a:solidFill>
                <a:latin typeface="Calibri" panose="020F0502020204030204" pitchFamily="34" charset="0"/>
                <a:ea typeface="Calibri" panose="020F0502020204030204" pitchFamily="34" charset="0"/>
                <a:cs typeface="Calibri" panose="020F0502020204030204" pitchFamily="34" charset="0"/>
              </a:rPr>
              <a:t>in </a:t>
            </a:r>
            <a:r>
              <a:rPr sz="2000" b="0" i="1" dirty="0" err="1">
                <a:solidFill>
                  <a:srgbClr val="202421"/>
                </a:solidFill>
                <a:latin typeface="Calibri" panose="020F0502020204030204" pitchFamily="34" charset="0"/>
                <a:ea typeface="Calibri" panose="020F0502020204030204" pitchFamily="34" charset="0"/>
                <a:cs typeface="Calibri" panose="020F0502020204030204" pitchFamily="34" charset="0"/>
              </a:rPr>
              <a:t>concreto</a:t>
            </a: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 through its texts, not </a:t>
            </a:r>
            <a:r>
              <a:rPr sz="2000" b="0" i="1" dirty="0">
                <a:solidFill>
                  <a:srgbClr val="202421"/>
                </a:solidFill>
                <a:latin typeface="Calibri" panose="020F0502020204030204" pitchFamily="34" charset="0"/>
                <a:ea typeface="Calibri" panose="020F0502020204030204" pitchFamily="34" charset="0"/>
                <a:cs typeface="Calibri" panose="020F0502020204030204" pitchFamily="34" charset="0"/>
              </a:rPr>
              <a:t>in </a:t>
            </a:r>
            <a:r>
              <a:rPr sz="2000" b="0" i="1" dirty="0" err="1">
                <a:solidFill>
                  <a:srgbClr val="202421"/>
                </a:solidFill>
                <a:latin typeface="Calibri" panose="020F0502020204030204" pitchFamily="34" charset="0"/>
                <a:ea typeface="Calibri" panose="020F0502020204030204" pitchFamily="34" charset="0"/>
                <a:cs typeface="Calibri" panose="020F0502020204030204" pitchFamily="34" charset="0"/>
              </a:rPr>
              <a:t>abstracto</a:t>
            </a:r>
            <a:r>
              <a:rPr sz="2000" b="0" i="1" dirty="0">
                <a:solidFill>
                  <a:srgbClr val="202421"/>
                </a:solidFill>
                <a:latin typeface="Calibri" panose="020F0502020204030204" pitchFamily="34" charset="0"/>
                <a:ea typeface="Calibri" panose="020F0502020204030204" pitchFamily="34" charset="0"/>
                <a:cs typeface="Calibri" panose="020F0502020204030204" pitchFamily="34" charset="0"/>
              </a:rPr>
              <a:t> </a:t>
            </a: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through speculative reflection on the history.</a:t>
            </a:r>
          </a:p>
        </p:txBody>
      </p:sp>
      <p:sp>
        <p:nvSpPr>
          <p:cNvPr id="8" name="Rectangle 7">
            <a:extLst>
              <a:ext uri="{FF2B5EF4-FFF2-40B4-BE49-F238E27FC236}">
                <a16:creationId xmlns:a16="http://schemas.microsoft.com/office/drawing/2014/main" id="{48F6EEF4-9A42-4991-A257-98A28875A920}"/>
              </a:ext>
            </a:extLst>
          </p:cNvPr>
          <p:cNvSpPr>
            <a:spLocks noGrp="1"/>
          </p:cNvSpPr>
          <p:nvPr/>
        </p:nvSpPr>
        <p:spPr>
          <a:xfrm>
            <a:off x="4295775" y="2076450"/>
            <a:ext cx="3495675" cy="4086225"/>
          </a:xfrm>
          <a:prstGeom prst="rect">
            <a:avLst/>
          </a:prstGeom>
          <a:solidFill>
            <a:srgbClr val="E8E8E2"/>
          </a:solidFill>
          <a:ln w="0">
            <a:noFill/>
          </a:ln>
        </p:spPr>
        <p:txBody>
          <a:bodyPr/>
          <a:lstStyle/>
          <a:p>
            <a:endParaRPr lang="en-US"/>
          </a:p>
        </p:txBody>
      </p:sp>
      <p:sp>
        <p:nvSpPr>
          <p:cNvPr id="9" name="Rectangle 8">
            <a:extLst>
              <a:ext uri="{FF2B5EF4-FFF2-40B4-BE49-F238E27FC236}">
                <a16:creationId xmlns:a16="http://schemas.microsoft.com/office/drawing/2014/main" id="{416EE461-DD3F-4D25-90E2-FC25700FB649}"/>
              </a:ext>
            </a:extLst>
          </p:cNvPr>
          <p:cNvSpPr>
            <a:spLocks noGrp="1"/>
          </p:cNvSpPr>
          <p:nvPr/>
        </p:nvSpPr>
        <p:spPr>
          <a:xfrm>
            <a:off x="4295775" y="2076450"/>
            <a:ext cx="28575" cy="4086225"/>
          </a:xfrm>
          <a:prstGeom prst="rect">
            <a:avLst/>
          </a:prstGeom>
          <a:solidFill>
            <a:srgbClr val="344E85"/>
          </a:solidFill>
          <a:ln w="0">
            <a:noFill/>
          </a:ln>
        </p:spPr>
        <p:txBody>
          <a:bodyPr/>
          <a:lstStyle/>
          <a:p>
            <a:endParaRPr lang="en-US"/>
          </a:p>
        </p:txBody>
      </p:sp>
      <p:sp>
        <p:nvSpPr>
          <p:cNvPr id="10" name="Rectangle 9">
            <a:extLst>
              <a:ext uri="{FF2B5EF4-FFF2-40B4-BE49-F238E27FC236}">
                <a16:creationId xmlns:a16="http://schemas.microsoft.com/office/drawing/2014/main" id="{0FEF4E53-C621-4029-9D13-9BC54B19B7A3}"/>
              </a:ext>
            </a:extLst>
          </p:cNvPr>
          <p:cNvSpPr>
            <a:spLocks noGrp="1"/>
          </p:cNvSpPr>
          <p:nvPr/>
        </p:nvSpPr>
        <p:spPr>
          <a:xfrm>
            <a:off x="4533900" y="2314575"/>
            <a:ext cx="3019425" cy="3609975"/>
          </a:xfrm>
          <a:prstGeom prst="rect">
            <a:avLst/>
          </a:prstGeom>
          <a:noFill/>
          <a:ln w="0">
            <a:noFill/>
          </a:ln>
        </p:spPr>
        <p:txBody>
          <a:bodyPr wrap="square" lIns="0" tIns="0" rIns="0" bIns="0" anchor="t">
            <a:noAutofit/>
          </a:bodyPr>
          <a:lstStyle/>
          <a:p>
            <a:pPr marL="114300" algn="l">
              <a:defRPr sz="1913"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Translating logical texts into Arabic could pave a new path for engaging with the Arab-Islamic philosophical tradition through concrete conceptual work in logic, language and scholarship</a:t>
            </a:r>
          </a:p>
        </p:txBody>
      </p:sp>
      <p:sp>
        <p:nvSpPr>
          <p:cNvPr id="11" name="Rectangle 10">
            <a:extLst>
              <a:ext uri="{FF2B5EF4-FFF2-40B4-BE49-F238E27FC236}">
                <a16:creationId xmlns:a16="http://schemas.microsoft.com/office/drawing/2014/main" id="{64C38F11-77E0-4EE1-8A05-8B6FDD8A2018}"/>
              </a:ext>
            </a:extLst>
          </p:cNvPr>
          <p:cNvSpPr>
            <a:spLocks noGrp="1"/>
          </p:cNvSpPr>
          <p:nvPr/>
        </p:nvSpPr>
        <p:spPr>
          <a:xfrm>
            <a:off x="7981950" y="2076450"/>
            <a:ext cx="3720055" cy="4086225"/>
          </a:xfrm>
          <a:prstGeom prst="rect">
            <a:avLst/>
          </a:prstGeom>
          <a:solidFill>
            <a:srgbClr val="E8E8E2"/>
          </a:solidFill>
          <a:ln w="0">
            <a:noFill/>
          </a:ln>
        </p:spPr>
        <p:txBody>
          <a:bodyPr/>
          <a:lstStyle/>
          <a:p>
            <a:endParaRPr lang="en-US"/>
          </a:p>
        </p:txBody>
      </p:sp>
      <p:sp>
        <p:nvSpPr>
          <p:cNvPr id="12" name="Rectangle 11">
            <a:extLst>
              <a:ext uri="{FF2B5EF4-FFF2-40B4-BE49-F238E27FC236}">
                <a16:creationId xmlns:a16="http://schemas.microsoft.com/office/drawing/2014/main" id="{A2B8B5D8-F07B-4BBE-B404-270C0330E61B}"/>
              </a:ext>
            </a:extLst>
          </p:cNvPr>
          <p:cNvSpPr>
            <a:spLocks noGrp="1"/>
          </p:cNvSpPr>
          <p:nvPr/>
        </p:nvSpPr>
        <p:spPr>
          <a:xfrm>
            <a:off x="7981950" y="2076450"/>
            <a:ext cx="28575" cy="4086225"/>
          </a:xfrm>
          <a:prstGeom prst="rect">
            <a:avLst/>
          </a:prstGeom>
          <a:solidFill>
            <a:srgbClr val="344E85"/>
          </a:solidFill>
          <a:ln w="0">
            <a:noFill/>
          </a:ln>
        </p:spPr>
        <p:txBody>
          <a:bodyPr/>
          <a:lstStyle/>
          <a:p>
            <a:endParaRPr lang="en-US"/>
          </a:p>
        </p:txBody>
      </p:sp>
      <p:sp>
        <p:nvSpPr>
          <p:cNvPr id="13" name="Rectangle 12">
            <a:extLst>
              <a:ext uri="{FF2B5EF4-FFF2-40B4-BE49-F238E27FC236}">
                <a16:creationId xmlns:a16="http://schemas.microsoft.com/office/drawing/2014/main" id="{64B77941-0A85-4BC2-BDE9-B64E8136CA57}"/>
              </a:ext>
            </a:extLst>
          </p:cNvPr>
          <p:cNvSpPr>
            <a:spLocks noGrp="1"/>
          </p:cNvSpPr>
          <p:nvPr/>
        </p:nvSpPr>
        <p:spPr>
          <a:xfrm>
            <a:off x="8220075" y="2314575"/>
            <a:ext cx="3362325" cy="3609975"/>
          </a:xfrm>
          <a:prstGeom prst="rect">
            <a:avLst/>
          </a:prstGeom>
          <a:noFill/>
          <a:ln w="0">
            <a:noFill/>
          </a:ln>
        </p:spPr>
        <p:txBody>
          <a:bodyPr wrap="square" lIns="0" tIns="0" rIns="0" bIns="0" anchor="t">
            <a:noAutofit/>
          </a:bodyPr>
          <a:lstStyle/>
          <a:p>
            <a:pPr algn="l">
              <a:defRPr sz="1463" b="0">
                <a:solidFill>
                  <a:srgbClr val="202421"/>
                </a:solidFill>
                <a:latin typeface="DejaVu Sans"/>
                <a:ea typeface="DejaVu Sans"/>
                <a:cs typeface="DejaVu Sans"/>
              </a:defRPr>
            </a:pPr>
            <a:r>
              <a:rPr sz="1900" b="0" dirty="0">
                <a:solidFill>
                  <a:srgbClr val="202421"/>
                </a:solidFill>
                <a:latin typeface="Calibri" panose="020F0502020204030204" pitchFamily="34" charset="0"/>
                <a:ea typeface="Calibri" panose="020F0502020204030204" pitchFamily="34" charset="0"/>
                <a:cs typeface="Calibri" panose="020F0502020204030204" pitchFamily="34" charset="0"/>
              </a:rPr>
              <a:t>The availability or lack in one’s mother tongue of culturally and academically core significant texts is not only a matter of facility of access for speakers to presumed shared treasures, opportunities, dreams or endeavors. For it affects the very sense of belonging, of freedom for pride of place. As to philosophy, on such facts stands or falls the possibility of developing an early and meaningful affinity for the field.</a:t>
            </a:r>
          </a:p>
        </p:txBody>
      </p:sp>
    </p:spTree>
    <p:extLst>
      <p:ext uri="{BB962C8B-B14F-4D97-AF65-F5344CB8AC3E}">
        <p14:creationId xmlns:p14="http://schemas.microsoft.com/office/powerpoint/2010/main" val="766687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EAF600C-E700-49D7-95B6-1213408B0CD0}"/>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9FC8D556-F1E6-4D93-AC7A-407DD4489698}"/>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2EBA7C31-ACDB-4DE3-9451-1D6C61C201B5}"/>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2925" b="0">
                <a:solidFill>
                  <a:srgbClr val="202421"/>
                </a:solidFill>
                <a:latin typeface="DejaVu Serif"/>
                <a:ea typeface="DejaVu Serif"/>
                <a:cs typeface="DejaVu Serif"/>
              </a:defRPr>
            </a:pPr>
            <a:r>
              <a:rPr sz="2925" b="0">
                <a:solidFill>
                  <a:srgbClr val="202421"/>
                </a:solidFill>
                <a:latin typeface="DejaVu Serif"/>
                <a:ea typeface="DejaVu Serif"/>
                <a:cs typeface="DejaVu Serif"/>
              </a:rPr>
              <a:t>Background and context: Logic in Philosophy</a:t>
            </a:r>
          </a:p>
        </p:txBody>
      </p:sp>
      <p:sp>
        <p:nvSpPr>
          <p:cNvPr id="4" name="Rectangle 3">
            <a:extLst>
              <a:ext uri="{FF2B5EF4-FFF2-40B4-BE49-F238E27FC236}">
                <a16:creationId xmlns:a16="http://schemas.microsoft.com/office/drawing/2014/main" id="{9B5A1C9B-5F96-4A14-8CC1-B9CCB40301BD}"/>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F9023C4C-C208-492E-BBDB-2239407361D1}"/>
              </a:ext>
            </a:extLst>
          </p:cNvPr>
          <p:cNvSpPr>
            <a:spLocks noGrp="1"/>
          </p:cNvSpPr>
          <p:nvPr/>
        </p:nvSpPr>
        <p:spPr>
          <a:xfrm>
            <a:off x="609600" y="1724025"/>
            <a:ext cx="10763250" cy="409575"/>
          </a:xfrm>
          <a:prstGeom prst="rect">
            <a:avLst/>
          </a:prstGeom>
          <a:noFill/>
          <a:ln w="0">
            <a:noFill/>
          </a:ln>
        </p:spPr>
        <p:txBody>
          <a:bodyPr wrap="square" lIns="0" tIns="0" rIns="0" bIns="0" anchor="t">
            <a:noAutofit/>
          </a:bodyPr>
          <a:lstStyle/>
          <a:p>
            <a:pPr algn="l">
              <a:defRPr sz="1875" b="0">
                <a:solidFill>
                  <a:srgbClr val="202421"/>
                </a:solidFill>
                <a:latin typeface="DejaVu Serif"/>
                <a:ea typeface="DejaVu Serif"/>
                <a:cs typeface="DejaVu Serif"/>
              </a:defRPr>
            </a:pPr>
            <a:r>
              <a:rPr sz="2400" b="1" dirty="0">
                <a:solidFill>
                  <a:srgbClr val="344E85"/>
                </a:solidFill>
                <a:latin typeface="DejaVu Serif"/>
                <a:ea typeface="DejaVu Serif"/>
                <a:cs typeface="DejaVu Serif"/>
              </a:rPr>
              <a:t>Logic:</a:t>
            </a:r>
          </a:p>
        </p:txBody>
      </p:sp>
      <p:sp>
        <p:nvSpPr>
          <p:cNvPr id="6" name="Rectangle 5">
            <a:extLst>
              <a:ext uri="{FF2B5EF4-FFF2-40B4-BE49-F238E27FC236}">
                <a16:creationId xmlns:a16="http://schemas.microsoft.com/office/drawing/2014/main" id="{C76A39B1-773B-4B17-AFE3-CC0AEAB44730}"/>
              </a:ext>
            </a:extLst>
          </p:cNvPr>
          <p:cNvSpPr>
            <a:spLocks noGrp="1"/>
          </p:cNvSpPr>
          <p:nvPr/>
        </p:nvSpPr>
        <p:spPr>
          <a:xfrm>
            <a:off x="609600" y="2238375"/>
            <a:ext cx="5343525" cy="1924050"/>
          </a:xfrm>
          <a:prstGeom prst="rect">
            <a:avLst/>
          </a:prstGeom>
          <a:solidFill>
            <a:srgbClr val="FCFAF4"/>
          </a:solidFill>
          <a:ln w="0">
            <a:noFill/>
          </a:ln>
        </p:spPr>
        <p:txBody>
          <a:bodyPr/>
          <a:lstStyle/>
          <a:p>
            <a:endParaRPr lang="en-US"/>
          </a:p>
        </p:txBody>
      </p:sp>
      <p:sp>
        <p:nvSpPr>
          <p:cNvPr id="7" name="Rectangle 6">
            <a:extLst>
              <a:ext uri="{FF2B5EF4-FFF2-40B4-BE49-F238E27FC236}">
                <a16:creationId xmlns:a16="http://schemas.microsoft.com/office/drawing/2014/main" id="{4683686E-6AC7-4321-8755-A74B6FCD4318}"/>
              </a:ext>
            </a:extLst>
          </p:cNvPr>
          <p:cNvSpPr>
            <a:spLocks noGrp="1"/>
          </p:cNvSpPr>
          <p:nvPr/>
        </p:nvSpPr>
        <p:spPr>
          <a:xfrm>
            <a:off x="609600" y="2238375"/>
            <a:ext cx="66675" cy="1924050"/>
          </a:xfrm>
          <a:prstGeom prst="rect">
            <a:avLst/>
          </a:prstGeom>
          <a:solidFill>
            <a:srgbClr val="344E85"/>
          </a:solidFill>
          <a:ln w="0">
            <a:noFill/>
          </a:ln>
        </p:spPr>
        <p:txBody>
          <a:bodyPr/>
          <a:lstStyle/>
          <a:p>
            <a:endParaRPr lang="en-US"/>
          </a:p>
        </p:txBody>
      </p:sp>
      <p:sp>
        <p:nvSpPr>
          <p:cNvPr id="8" name="Rectangle 7">
            <a:extLst>
              <a:ext uri="{FF2B5EF4-FFF2-40B4-BE49-F238E27FC236}">
                <a16:creationId xmlns:a16="http://schemas.microsoft.com/office/drawing/2014/main" id="{A70F50B5-2DF6-45D7-98EA-82E6B83A4DE6}"/>
              </a:ext>
            </a:extLst>
          </p:cNvPr>
          <p:cNvSpPr>
            <a:spLocks noGrp="1"/>
          </p:cNvSpPr>
          <p:nvPr/>
        </p:nvSpPr>
        <p:spPr>
          <a:xfrm>
            <a:off x="857250" y="2524125"/>
            <a:ext cx="4867275" cy="1447800"/>
          </a:xfrm>
          <a:prstGeom prst="rect">
            <a:avLst/>
          </a:prstGeom>
          <a:noFill/>
          <a:ln w="0">
            <a:noFill/>
          </a:ln>
        </p:spPr>
        <p:txBody>
          <a:bodyPr wrap="square" lIns="0" tIns="0" rIns="0" bIns="0" anchor="t">
            <a:noAutofit/>
          </a:bodyPr>
          <a:lstStyle/>
          <a:p>
            <a:pPr marL="114300" algn="l">
              <a:defRPr sz="1725" b="0">
                <a:solidFill>
                  <a:srgbClr val="202421"/>
                </a:solidFill>
                <a:latin typeface="DejaVu Sans"/>
                <a:ea typeface="DejaVu Sans"/>
                <a:cs typeface="DejaVu Sans"/>
              </a:defRPr>
            </a:pPr>
            <a:r>
              <a:rPr sz="2200" b="0" dirty="0" err="1">
                <a:solidFill>
                  <a:srgbClr val="202421"/>
                </a:solidFill>
                <a:latin typeface="Calibri" panose="020F0502020204030204" pitchFamily="34" charset="0"/>
                <a:ea typeface="Calibri" panose="020F0502020204030204" pitchFamily="34" charset="0"/>
                <a:cs typeface="Calibri" panose="020F0502020204030204" pitchFamily="34" charset="0"/>
              </a:rPr>
              <a:t>LiP</a:t>
            </a: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 TAU assumes that logical, mathematical, and academic literacy are prerequisites for quality philosophical education.</a:t>
            </a:r>
          </a:p>
        </p:txBody>
      </p:sp>
      <p:sp>
        <p:nvSpPr>
          <p:cNvPr id="9" name="Rectangle 8">
            <a:extLst>
              <a:ext uri="{FF2B5EF4-FFF2-40B4-BE49-F238E27FC236}">
                <a16:creationId xmlns:a16="http://schemas.microsoft.com/office/drawing/2014/main" id="{88DF1564-CAF7-4AC3-AD9D-C36635714D20}"/>
              </a:ext>
            </a:extLst>
          </p:cNvPr>
          <p:cNvSpPr>
            <a:spLocks noGrp="1"/>
          </p:cNvSpPr>
          <p:nvPr/>
        </p:nvSpPr>
        <p:spPr>
          <a:xfrm>
            <a:off x="609600" y="4276725"/>
            <a:ext cx="5343525" cy="1914525"/>
          </a:xfrm>
          <a:prstGeom prst="rect">
            <a:avLst/>
          </a:prstGeom>
          <a:solidFill>
            <a:srgbClr val="E8E8E2"/>
          </a:solidFill>
          <a:ln w="0">
            <a:noFill/>
          </a:ln>
        </p:spPr>
        <p:txBody>
          <a:bodyPr/>
          <a:lstStyle/>
          <a:p>
            <a:endParaRPr lang="en-US"/>
          </a:p>
        </p:txBody>
      </p:sp>
      <p:sp>
        <p:nvSpPr>
          <p:cNvPr id="10" name="Rectangle 9">
            <a:extLst>
              <a:ext uri="{FF2B5EF4-FFF2-40B4-BE49-F238E27FC236}">
                <a16:creationId xmlns:a16="http://schemas.microsoft.com/office/drawing/2014/main" id="{DB3E5CB3-838F-4F3D-8722-1E5F2323B00E}"/>
              </a:ext>
            </a:extLst>
          </p:cNvPr>
          <p:cNvSpPr>
            <a:spLocks noGrp="1"/>
          </p:cNvSpPr>
          <p:nvPr/>
        </p:nvSpPr>
        <p:spPr>
          <a:xfrm>
            <a:off x="609600" y="4276725"/>
            <a:ext cx="28575" cy="1914525"/>
          </a:xfrm>
          <a:prstGeom prst="rect">
            <a:avLst/>
          </a:prstGeom>
          <a:solidFill>
            <a:srgbClr val="344E85"/>
          </a:solidFill>
          <a:ln w="0">
            <a:noFill/>
          </a:ln>
        </p:spPr>
        <p:txBody>
          <a:bodyPr/>
          <a:lstStyle/>
          <a:p>
            <a:endParaRPr lang="en-US"/>
          </a:p>
        </p:txBody>
      </p:sp>
      <p:sp>
        <p:nvSpPr>
          <p:cNvPr id="11" name="Rectangle 10">
            <a:extLst>
              <a:ext uri="{FF2B5EF4-FFF2-40B4-BE49-F238E27FC236}">
                <a16:creationId xmlns:a16="http://schemas.microsoft.com/office/drawing/2014/main" id="{68B75EE2-737C-4C0E-BF53-E731283101A6}"/>
              </a:ext>
            </a:extLst>
          </p:cNvPr>
          <p:cNvSpPr>
            <a:spLocks noGrp="1"/>
          </p:cNvSpPr>
          <p:nvPr/>
        </p:nvSpPr>
        <p:spPr>
          <a:xfrm>
            <a:off x="843023" y="4752975"/>
            <a:ext cx="4867275" cy="1438275"/>
          </a:xfrm>
          <a:prstGeom prst="rect">
            <a:avLst/>
          </a:prstGeom>
          <a:noFill/>
          <a:ln w="0">
            <a:noFill/>
          </a:ln>
        </p:spPr>
        <p:txBody>
          <a:bodyPr wrap="square" lIns="0" tIns="0" rIns="0" bIns="0" anchor="t">
            <a:noAutofit/>
          </a:bodyPr>
          <a:lstStyle/>
          <a:p>
            <a:pPr marL="114300" algn="l">
              <a:defRPr sz="1725"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Logic is not something that teaches you how to reason, but the study of logic and the ability to excel in it are keys.</a:t>
            </a:r>
          </a:p>
        </p:txBody>
      </p:sp>
      <p:sp>
        <p:nvSpPr>
          <p:cNvPr id="12" name="Rectangle 11">
            <a:extLst>
              <a:ext uri="{FF2B5EF4-FFF2-40B4-BE49-F238E27FC236}">
                <a16:creationId xmlns:a16="http://schemas.microsoft.com/office/drawing/2014/main" id="{E52E78FC-A075-4270-ABC6-3CB0C7914361}"/>
              </a:ext>
            </a:extLst>
          </p:cNvPr>
          <p:cNvSpPr>
            <a:spLocks noGrp="1"/>
          </p:cNvSpPr>
          <p:nvPr/>
        </p:nvSpPr>
        <p:spPr>
          <a:xfrm>
            <a:off x="6172200" y="2238375"/>
            <a:ext cx="5343525" cy="1514475"/>
          </a:xfrm>
          <a:prstGeom prst="rect">
            <a:avLst/>
          </a:prstGeom>
          <a:solidFill>
            <a:srgbClr val="E8E8E2"/>
          </a:solidFill>
          <a:ln w="0">
            <a:noFill/>
          </a:ln>
        </p:spPr>
        <p:txBody>
          <a:bodyPr/>
          <a:lstStyle/>
          <a:p>
            <a:endParaRPr lang="en-US"/>
          </a:p>
        </p:txBody>
      </p:sp>
      <p:sp>
        <p:nvSpPr>
          <p:cNvPr id="13" name="Rectangle 12">
            <a:extLst>
              <a:ext uri="{FF2B5EF4-FFF2-40B4-BE49-F238E27FC236}">
                <a16:creationId xmlns:a16="http://schemas.microsoft.com/office/drawing/2014/main" id="{27AB1B8B-4269-4CD0-82A7-6FDD4F502590}"/>
              </a:ext>
            </a:extLst>
          </p:cNvPr>
          <p:cNvSpPr>
            <a:spLocks noGrp="1"/>
          </p:cNvSpPr>
          <p:nvPr/>
        </p:nvSpPr>
        <p:spPr>
          <a:xfrm>
            <a:off x="6172200" y="2238375"/>
            <a:ext cx="28575" cy="1514475"/>
          </a:xfrm>
          <a:prstGeom prst="rect">
            <a:avLst/>
          </a:prstGeom>
          <a:solidFill>
            <a:srgbClr val="344E85"/>
          </a:solidFill>
          <a:ln w="0">
            <a:noFill/>
          </a:ln>
        </p:spPr>
        <p:txBody>
          <a:bodyPr/>
          <a:lstStyle/>
          <a:p>
            <a:endParaRPr lang="en-US"/>
          </a:p>
        </p:txBody>
      </p:sp>
      <p:sp>
        <p:nvSpPr>
          <p:cNvPr id="14" name="Rectangle 13">
            <a:extLst>
              <a:ext uri="{FF2B5EF4-FFF2-40B4-BE49-F238E27FC236}">
                <a16:creationId xmlns:a16="http://schemas.microsoft.com/office/drawing/2014/main" id="{BAB2B2B2-F548-4085-A4FE-45F1CD9A5205}"/>
              </a:ext>
            </a:extLst>
          </p:cNvPr>
          <p:cNvSpPr>
            <a:spLocks noGrp="1"/>
          </p:cNvSpPr>
          <p:nvPr/>
        </p:nvSpPr>
        <p:spPr>
          <a:xfrm>
            <a:off x="6410324" y="2328862"/>
            <a:ext cx="4867275" cy="1038225"/>
          </a:xfrm>
          <a:prstGeom prst="rect">
            <a:avLst/>
          </a:prstGeom>
          <a:noFill/>
          <a:ln w="0">
            <a:noFill/>
          </a:ln>
        </p:spPr>
        <p:txBody>
          <a:bodyPr wrap="square" lIns="0" tIns="0" rIns="0" bIns="0" anchor="t">
            <a:noAutofit/>
          </a:bodyPr>
          <a:lstStyle/>
          <a:p>
            <a:pPr marL="114300" algn="l">
              <a:defRPr sz="1463"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Logic is the gate to philosophy; it is a fundamental field in philosophy, connecting philosophy, mathematics, and computer science.</a:t>
            </a:r>
          </a:p>
        </p:txBody>
      </p:sp>
      <p:sp>
        <p:nvSpPr>
          <p:cNvPr id="15" name="Rectangle 14">
            <a:extLst>
              <a:ext uri="{FF2B5EF4-FFF2-40B4-BE49-F238E27FC236}">
                <a16:creationId xmlns:a16="http://schemas.microsoft.com/office/drawing/2014/main" id="{F569596D-3872-4407-AA56-98ED7309CDF7}"/>
              </a:ext>
            </a:extLst>
          </p:cNvPr>
          <p:cNvSpPr>
            <a:spLocks noGrp="1"/>
          </p:cNvSpPr>
          <p:nvPr/>
        </p:nvSpPr>
        <p:spPr>
          <a:xfrm>
            <a:off x="6172200" y="3867150"/>
            <a:ext cx="5343525" cy="2324100"/>
          </a:xfrm>
          <a:prstGeom prst="rect">
            <a:avLst/>
          </a:prstGeom>
          <a:solidFill>
            <a:srgbClr val="E8E8E2"/>
          </a:solidFill>
          <a:ln w="0">
            <a:noFill/>
          </a:ln>
        </p:spPr>
        <p:txBody>
          <a:bodyPr/>
          <a:lstStyle/>
          <a:p>
            <a:endParaRPr lang="en-US"/>
          </a:p>
        </p:txBody>
      </p:sp>
      <p:sp>
        <p:nvSpPr>
          <p:cNvPr id="16" name="Rectangle 15">
            <a:extLst>
              <a:ext uri="{FF2B5EF4-FFF2-40B4-BE49-F238E27FC236}">
                <a16:creationId xmlns:a16="http://schemas.microsoft.com/office/drawing/2014/main" id="{AF680AF4-0462-4DAC-8300-3942E4AD62D4}"/>
              </a:ext>
            </a:extLst>
          </p:cNvPr>
          <p:cNvSpPr>
            <a:spLocks noGrp="1"/>
          </p:cNvSpPr>
          <p:nvPr/>
        </p:nvSpPr>
        <p:spPr>
          <a:xfrm>
            <a:off x="6172200" y="3867150"/>
            <a:ext cx="28575" cy="2324100"/>
          </a:xfrm>
          <a:prstGeom prst="rect">
            <a:avLst/>
          </a:prstGeom>
          <a:solidFill>
            <a:srgbClr val="344E85"/>
          </a:solidFill>
          <a:ln w="0">
            <a:noFill/>
          </a:ln>
        </p:spPr>
        <p:txBody>
          <a:bodyPr/>
          <a:lstStyle/>
          <a:p>
            <a:endParaRPr lang="en-US"/>
          </a:p>
        </p:txBody>
      </p:sp>
      <p:sp>
        <p:nvSpPr>
          <p:cNvPr id="17" name="Rectangle 16">
            <a:extLst>
              <a:ext uri="{FF2B5EF4-FFF2-40B4-BE49-F238E27FC236}">
                <a16:creationId xmlns:a16="http://schemas.microsoft.com/office/drawing/2014/main" id="{A08F404C-6BDA-4702-B83C-7DA159A0A721}"/>
              </a:ext>
            </a:extLst>
          </p:cNvPr>
          <p:cNvSpPr>
            <a:spLocks noGrp="1"/>
          </p:cNvSpPr>
          <p:nvPr/>
        </p:nvSpPr>
        <p:spPr>
          <a:xfrm>
            <a:off x="6410324" y="4010025"/>
            <a:ext cx="5038725" cy="1847850"/>
          </a:xfrm>
          <a:prstGeom prst="rect">
            <a:avLst/>
          </a:prstGeom>
          <a:noFill/>
          <a:ln w="0">
            <a:noFill/>
          </a:ln>
        </p:spPr>
        <p:txBody>
          <a:bodyPr wrap="square" lIns="0" tIns="0" rIns="0" bIns="0" anchor="t">
            <a:noAutofit/>
          </a:bodyPr>
          <a:lstStyle/>
          <a:p>
            <a:pPr marL="114300" algn="l">
              <a:defRPr sz="1463"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The status of logic in academia is facing new intellectual and pedagogical challenges: The program seeks to strengthen the place of logic in philosophy and carrying Abraham Fraenkel’s vision of  making its foundational materials widely accessible further, in association with and beyond the limits of Hebrew.</a:t>
            </a:r>
          </a:p>
        </p:txBody>
      </p:sp>
    </p:spTree>
    <p:extLst>
      <p:ext uri="{BB962C8B-B14F-4D97-AF65-F5344CB8AC3E}">
        <p14:creationId xmlns:p14="http://schemas.microsoft.com/office/powerpoint/2010/main" val="179671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3B9BE4D-A157-4CA3-BD1F-E6582BA2512D}"/>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8A30EF12-F5C2-4ADC-A089-FFE8D622494F}"/>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C695C81E-607E-4019-96D0-694366A31986}"/>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2925" b="0">
                <a:solidFill>
                  <a:srgbClr val="202421"/>
                </a:solidFill>
                <a:latin typeface="DejaVu Serif"/>
                <a:ea typeface="DejaVu Serif"/>
                <a:cs typeface="DejaVu Serif"/>
              </a:defRPr>
            </a:pPr>
            <a:r>
              <a:rPr sz="2925" b="0">
                <a:solidFill>
                  <a:srgbClr val="202421"/>
                </a:solidFill>
                <a:latin typeface="DejaVu Serif"/>
                <a:ea typeface="DejaVu Serif"/>
                <a:cs typeface="DejaVu Serif"/>
              </a:rPr>
              <a:t>Background and context: Logic in Philosophy</a:t>
            </a:r>
          </a:p>
        </p:txBody>
      </p:sp>
      <p:sp>
        <p:nvSpPr>
          <p:cNvPr id="4" name="Rectangle 3">
            <a:extLst>
              <a:ext uri="{FF2B5EF4-FFF2-40B4-BE49-F238E27FC236}">
                <a16:creationId xmlns:a16="http://schemas.microsoft.com/office/drawing/2014/main" id="{EA2D68F8-D4FD-4C2F-8D5E-0F18C4BD816B}"/>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2E6175E8-9C66-4116-BB75-3BBCFCDB5955}"/>
              </a:ext>
            </a:extLst>
          </p:cNvPr>
          <p:cNvSpPr>
            <a:spLocks noGrp="1"/>
          </p:cNvSpPr>
          <p:nvPr/>
        </p:nvSpPr>
        <p:spPr>
          <a:xfrm>
            <a:off x="609600" y="2200275"/>
            <a:ext cx="5219700" cy="3648075"/>
          </a:xfrm>
          <a:prstGeom prst="rect">
            <a:avLst/>
          </a:prstGeom>
          <a:solidFill>
            <a:srgbClr val="FCFAF4"/>
          </a:solidFill>
          <a:ln w="0">
            <a:noFill/>
          </a:ln>
        </p:spPr>
        <p:txBody>
          <a:bodyPr/>
          <a:lstStyle/>
          <a:p>
            <a:endParaRPr lang="en-US"/>
          </a:p>
        </p:txBody>
      </p:sp>
      <p:sp>
        <p:nvSpPr>
          <p:cNvPr id="6" name="Rectangle 5">
            <a:extLst>
              <a:ext uri="{FF2B5EF4-FFF2-40B4-BE49-F238E27FC236}">
                <a16:creationId xmlns:a16="http://schemas.microsoft.com/office/drawing/2014/main" id="{87586E54-EBD4-4AC3-86FC-325CBB7F74A7}"/>
              </a:ext>
            </a:extLst>
          </p:cNvPr>
          <p:cNvSpPr>
            <a:spLocks noGrp="1"/>
          </p:cNvSpPr>
          <p:nvPr/>
        </p:nvSpPr>
        <p:spPr>
          <a:xfrm>
            <a:off x="609600" y="2200275"/>
            <a:ext cx="66675" cy="3648075"/>
          </a:xfrm>
          <a:prstGeom prst="rect">
            <a:avLst/>
          </a:prstGeom>
          <a:solidFill>
            <a:srgbClr val="344E85"/>
          </a:solidFill>
          <a:ln w="0">
            <a:noFill/>
          </a:ln>
        </p:spPr>
        <p:txBody>
          <a:bodyPr/>
          <a:lstStyle/>
          <a:p>
            <a:endParaRPr lang="en-US"/>
          </a:p>
        </p:txBody>
      </p:sp>
      <p:sp>
        <p:nvSpPr>
          <p:cNvPr id="7" name="Rectangle 6">
            <a:extLst>
              <a:ext uri="{FF2B5EF4-FFF2-40B4-BE49-F238E27FC236}">
                <a16:creationId xmlns:a16="http://schemas.microsoft.com/office/drawing/2014/main" id="{FF0687D1-1EE6-428A-8080-9AD703D427CD}"/>
              </a:ext>
            </a:extLst>
          </p:cNvPr>
          <p:cNvSpPr>
            <a:spLocks noGrp="1"/>
          </p:cNvSpPr>
          <p:nvPr/>
        </p:nvSpPr>
        <p:spPr>
          <a:xfrm>
            <a:off x="881062" y="3286125"/>
            <a:ext cx="4743450" cy="3171825"/>
          </a:xfrm>
          <a:prstGeom prst="rect">
            <a:avLst/>
          </a:prstGeom>
          <a:noFill/>
          <a:ln w="0">
            <a:noFill/>
          </a:ln>
        </p:spPr>
        <p:txBody>
          <a:bodyPr wrap="square" lIns="0" tIns="0" rIns="0" bIns="0" anchor="t">
            <a:noAutofit/>
          </a:bodyPr>
          <a:lstStyle/>
          <a:p>
            <a:pPr marL="114300" algn="l">
              <a:defRPr sz="22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As part of this goal, the project promotes the translation into Arabic of classical and central texts in logic and the foundations of mathematics.</a:t>
            </a:r>
          </a:p>
        </p:txBody>
      </p:sp>
      <p:sp>
        <p:nvSpPr>
          <p:cNvPr id="8" name="Rectangle 7">
            <a:extLst>
              <a:ext uri="{FF2B5EF4-FFF2-40B4-BE49-F238E27FC236}">
                <a16:creationId xmlns:a16="http://schemas.microsoft.com/office/drawing/2014/main" id="{4FE88803-00E5-4510-98ED-CC79E1FCEEF6}"/>
              </a:ext>
            </a:extLst>
          </p:cNvPr>
          <p:cNvSpPr>
            <a:spLocks noGrp="1"/>
          </p:cNvSpPr>
          <p:nvPr/>
        </p:nvSpPr>
        <p:spPr>
          <a:xfrm>
            <a:off x="6096000" y="2200275"/>
            <a:ext cx="5419725" cy="3648075"/>
          </a:xfrm>
          <a:prstGeom prst="rect">
            <a:avLst/>
          </a:prstGeom>
          <a:solidFill>
            <a:srgbClr val="E8E8E2"/>
          </a:solidFill>
          <a:ln w="0">
            <a:noFill/>
          </a:ln>
        </p:spPr>
        <p:txBody>
          <a:bodyPr/>
          <a:lstStyle/>
          <a:p>
            <a:endParaRPr lang="en-US"/>
          </a:p>
        </p:txBody>
      </p:sp>
      <p:sp>
        <p:nvSpPr>
          <p:cNvPr id="9" name="Rectangle 8">
            <a:extLst>
              <a:ext uri="{FF2B5EF4-FFF2-40B4-BE49-F238E27FC236}">
                <a16:creationId xmlns:a16="http://schemas.microsoft.com/office/drawing/2014/main" id="{B721D28C-9DE7-4AC6-A1A9-4272BCF12D7F}"/>
              </a:ext>
            </a:extLst>
          </p:cNvPr>
          <p:cNvSpPr>
            <a:spLocks noGrp="1"/>
          </p:cNvSpPr>
          <p:nvPr/>
        </p:nvSpPr>
        <p:spPr>
          <a:xfrm>
            <a:off x="6096000" y="2200275"/>
            <a:ext cx="28575" cy="3648075"/>
          </a:xfrm>
          <a:prstGeom prst="rect">
            <a:avLst/>
          </a:prstGeom>
          <a:solidFill>
            <a:srgbClr val="344E85"/>
          </a:solidFill>
          <a:ln w="0">
            <a:noFill/>
          </a:ln>
        </p:spPr>
        <p:txBody>
          <a:bodyPr/>
          <a:lstStyle/>
          <a:p>
            <a:endParaRPr lang="en-US"/>
          </a:p>
        </p:txBody>
      </p:sp>
      <p:sp>
        <p:nvSpPr>
          <p:cNvPr id="10" name="Rectangle 9">
            <a:extLst>
              <a:ext uri="{FF2B5EF4-FFF2-40B4-BE49-F238E27FC236}">
                <a16:creationId xmlns:a16="http://schemas.microsoft.com/office/drawing/2014/main" id="{21076C8F-55FA-402F-ACD1-6FC1149A088B}"/>
              </a:ext>
            </a:extLst>
          </p:cNvPr>
          <p:cNvSpPr>
            <a:spLocks noGrp="1"/>
          </p:cNvSpPr>
          <p:nvPr/>
        </p:nvSpPr>
        <p:spPr>
          <a:xfrm>
            <a:off x="6334124" y="3152775"/>
            <a:ext cx="4943475" cy="3171825"/>
          </a:xfrm>
          <a:prstGeom prst="rect">
            <a:avLst/>
          </a:prstGeom>
          <a:noFill/>
          <a:ln w="0">
            <a:noFill/>
          </a:ln>
        </p:spPr>
        <p:txBody>
          <a:bodyPr wrap="square" lIns="0" tIns="0" rIns="0" bIns="0" anchor="t">
            <a:noAutofit/>
          </a:bodyPr>
          <a:lstStyle/>
          <a:p>
            <a:pPr marL="114300" algn="l">
              <a:defRPr sz="2175"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Translation serves as a tool for expanding academic accessibility, developing a professional language, and deepening diversity and participation in the world of philosophy.</a:t>
            </a:r>
          </a:p>
        </p:txBody>
      </p:sp>
    </p:spTree>
    <p:extLst>
      <p:ext uri="{BB962C8B-B14F-4D97-AF65-F5344CB8AC3E}">
        <p14:creationId xmlns:p14="http://schemas.microsoft.com/office/powerpoint/2010/main" val="1911395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AE90E96-91A1-48C3-AC5A-0F8D8EFA4883}"/>
              </a:ext>
            </a:extLst>
          </p:cNvPr>
          <p:cNvSpPr>
            <a:spLocks noGrp="1"/>
          </p:cNvSpPr>
          <p:nvPr/>
        </p:nvSpPr>
        <p:spPr>
          <a:xfrm>
            <a:off x="581025" y="409575"/>
            <a:ext cx="10668000" cy="28575"/>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D2EB60D4-EFD0-4CF6-B702-933F26C72704}"/>
              </a:ext>
            </a:extLst>
          </p:cNvPr>
          <p:cNvSpPr>
            <a:spLocks noGrp="1"/>
          </p:cNvSpPr>
          <p:nvPr/>
        </p:nvSpPr>
        <p:spPr>
          <a:xfrm>
            <a:off x="581025" y="628650"/>
            <a:ext cx="10668000" cy="1057275"/>
          </a:xfrm>
          <a:prstGeom prst="rect">
            <a:avLst/>
          </a:prstGeom>
          <a:noFill/>
          <a:ln w="0">
            <a:noFill/>
          </a:ln>
        </p:spPr>
        <p:txBody>
          <a:bodyPr wrap="square" lIns="0" tIns="0" rIns="0" bIns="0" anchor="t">
            <a:noAutofit/>
          </a:bodyPr>
          <a:lstStyle/>
          <a:p>
            <a:pPr algn="l">
              <a:defRPr sz="2775" b="0">
                <a:solidFill>
                  <a:srgbClr val="202421"/>
                </a:solidFill>
                <a:latin typeface="DejaVu Serif"/>
                <a:ea typeface="DejaVu Serif"/>
                <a:cs typeface="DejaVu Serif"/>
              </a:defRPr>
            </a:pPr>
            <a:r>
              <a:rPr sz="2775" b="1" dirty="0">
                <a:solidFill>
                  <a:srgbClr val="202421"/>
                </a:solidFill>
                <a:latin typeface="DejaVu Serif"/>
                <a:ea typeface="DejaVu Serif"/>
                <a:cs typeface="DejaVu Serif"/>
              </a:rPr>
              <a:t>Example - Gödel’s Incompleteness Theorems on English and Arabic Wikipedia</a:t>
            </a:r>
          </a:p>
        </p:txBody>
      </p:sp>
      <p:pic>
        <p:nvPicPr>
          <p:cNvPr id="10" name="Picture 9"/>
          <p:cNvPicPr>
            <a:picLocks noChangeAspect="1"/>
          </p:cNvPicPr>
          <p:nvPr/>
        </p:nvPicPr>
        <p:blipFill>
          <a:blip r:embed="rId3"/>
          <a:srcRect l="7478"/>
          <a:stretch>
            <a:fillRect/>
          </a:stretch>
        </p:blipFill>
        <p:spPr>
          <a:xfrm>
            <a:off x="0" y="1645637"/>
            <a:ext cx="4265272" cy="3110118"/>
          </a:xfrm>
          <a:prstGeom prst="rect">
            <a:avLst/>
          </a:prstGeom>
        </p:spPr>
      </p:pic>
      <p:pic>
        <p:nvPicPr>
          <p:cNvPr id="11" name="Picture 10"/>
          <p:cNvPicPr>
            <a:picLocks noChangeAspect="1"/>
          </p:cNvPicPr>
          <p:nvPr/>
        </p:nvPicPr>
        <p:blipFill>
          <a:blip r:embed="rId4"/>
          <a:stretch/>
        </p:blipFill>
        <p:spPr>
          <a:xfrm>
            <a:off x="3806385" y="1645638"/>
            <a:ext cx="4143134" cy="3110118"/>
          </a:xfrm>
          <a:prstGeom prst="rect">
            <a:avLst/>
          </a:prstGeom>
        </p:spPr>
      </p:pic>
      <p:pic>
        <p:nvPicPr>
          <p:cNvPr id="12" name="Picture 11"/>
          <p:cNvPicPr>
            <a:picLocks noChangeAspect="1"/>
          </p:cNvPicPr>
          <p:nvPr/>
        </p:nvPicPr>
        <p:blipFill>
          <a:blip r:embed="rId5"/>
          <a:stretch/>
        </p:blipFill>
        <p:spPr>
          <a:xfrm>
            <a:off x="7949519" y="1620494"/>
            <a:ext cx="4242481" cy="3135261"/>
          </a:xfrm>
          <a:prstGeom prst="rect">
            <a:avLst/>
          </a:prstGeom>
        </p:spPr>
      </p:pic>
      <p:sp>
        <p:nvSpPr>
          <p:cNvPr id="6" name="Rectangle 5">
            <a:extLst>
              <a:ext uri="{FF2B5EF4-FFF2-40B4-BE49-F238E27FC236}">
                <a16:creationId xmlns:a16="http://schemas.microsoft.com/office/drawing/2014/main" id="{8839CE40-5C92-497A-A979-6E673A7A75BC}"/>
              </a:ext>
            </a:extLst>
          </p:cNvPr>
          <p:cNvSpPr>
            <a:spLocks noGrp="1"/>
          </p:cNvSpPr>
          <p:nvPr/>
        </p:nvSpPr>
        <p:spPr>
          <a:xfrm>
            <a:off x="581025" y="5238750"/>
            <a:ext cx="11010900" cy="9525"/>
          </a:xfrm>
          <a:prstGeom prst="rect">
            <a:avLst/>
          </a:prstGeom>
          <a:solidFill>
            <a:srgbClr val="8E918C"/>
          </a:solidFill>
          <a:ln w="0">
            <a:noFill/>
          </a:ln>
        </p:spPr>
        <p:txBody>
          <a:bodyPr/>
          <a:lstStyle/>
          <a:p>
            <a:endParaRPr lang="en-US"/>
          </a:p>
        </p:txBody>
      </p:sp>
      <p:sp>
        <p:nvSpPr>
          <p:cNvPr id="7" name="Rectangle 6">
            <a:extLst>
              <a:ext uri="{FF2B5EF4-FFF2-40B4-BE49-F238E27FC236}">
                <a16:creationId xmlns:a16="http://schemas.microsoft.com/office/drawing/2014/main" id="{072DE27A-FD75-4054-B3D2-5309B77FE49A}"/>
              </a:ext>
            </a:extLst>
          </p:cNvPr>
          <p:cNvSpPr>
            <a:spLocks noGrp="1"/>
          </p:cNvSpPr>
          <p:nvPr/>
        </p:nvSpPr>
        <p:spPr>
          <a:xfrm>
            <a:off x="638175" y="5505450"/>
            <a:ext cx="10477500" cy="765429"/>
          </a:xfrm>
          <a:prstGeom prst="rect">
            <a:avLst/>
          </a:prstGeom>
          <a:noFill/>
          <a:ln w="0">
            <a:noFill/>
          </a:ln>
        </p:spPr>
        <p:txBody>
          <a:bodyPr wrap="square" lIns="0" tIns="0" rIns="0" bIns="0" anchor="t">
            <a:noAutofit/>
          </a:bodyPr>
          <a:lstStyle/>
          <a:p>
            <a:pPr algn="l">
              <a:defRPr sz="2025" b="0">
                <a:solidFill>
                  <a:srgbClr val="202421"/>
                </a:solidFill>
                <a:latin typeface="DejaVu Sans"/>
                <a:ea typeface="DejaVu Sans"/>
                <a:cs typeface="DejaVu Sans"/>
              </a:defRPr>
            </a:pPr>
            <a:r>
              <a:rPr sz="2025" b="0" dirty="0">
                <a:solidFill>
                  <a:srgbClr val="202421"/>
                </a:solidFill>
                <a:latin typeface="DejaVu Sans"/>
                <a:ea typeface="DejaVu Sans"/>
                <a:cs typeface="DejaVu Sans"/>
              </a:rPr>
              <a:t>The </a:t>
            </a:r>
            <a:r>
              <a:rPr sz="2025" b="0" dirty="0" err="1">
                <a:solidFill>
                  <a:srgbClr val="202421"/>
                </a:solidFill>
                <a:latin typeface="DejaVu Sans"/>
                <a:ea typeface="DejaVu Sans"/>
                <a:cs typeface="DejaVu Sans"/>
              </a:rPr>
              <a:t>wikipedia</a:t>
            </a:r>
            <a:r>
              <a:rPr sz="2025" b="0" dirty="0">
                <a:solidFill>
                  <a:srgbClr val="202421"/>
                </a:solidFill>
                <a:latin typeface="DejaVu Sans"/>
                <a:ea typeface="DejaVu Sans"/>
                <a:cs typeface="DejaVu Sans"/>
              </a:rPr>
              <a:t> pages in English and in Hebrew are very expansive, while the page in Arabic is very scarce</a:t>
            </a:r>
          </a:p>
        </p:txBody>
      </p:sp>
    </p:spTree>
    <p:extLst>
      <p:ext uri="{BB962C8B-B14F-4D97-AF65-F5344CB8AC3E}">
        <p14:creationId xmlns:p14="http://schemas.microsoft.com/office/powerpoint/2010/main" val="1928553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EBDA14C-C39D-4511-A3F2-EFCBA1246C14}"/>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E1D252EA-CDD7-444F-99B3-7D6CAF1BF101}"/>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FBDA466D-DCC7-47C2-A2C6-64AD8FF37385}"/>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dirty="0">
                <a:solidFill>
                  <a:srgbClr val="202421"/>
                </a:solidFill>
                <a:latin typeface="DejaVu Serif"/>
                <a:ea typeface="DejaVu Serif"/>
                <a:cs typeface="DejaVu Serif"/>
              </a:rPr>
              <a:t>Project Goals</a:t>
            </a:r>
          </a:p>
        </p:txBody>
      </p:sp>
      <p:sp>
        <p:nvSpPr>
          <p:cNvPr id="4" name="Rectangle 3">
            <a:extLst>
              <a:ext uri="{FF2B5EF4-FFF2-40B4-BE49-F238E27FC236}">
                <a16:creationId xmlns:a16="http://schemas.microsoft.com/office/drawing/2014/main" id="{E38BF919-3E8A-43DC-AD45-4EDB63F5C0E6}"/>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EFCC18F5-5152-4255-A790-1C97E7AB6CB8}"/>
              </a:ext>
            </a:extLst>
          </p:cNvPr>
          <p:cNvSpPr>
            <a:spLocks noGrp="1"/>
          </p:cNvSpPr>
          <p:nvPr/>
        </p:nvSpPr>
        <p:spPr>
          <a:xfrm>
            <a:off x="609600" y="1724025"/>
            <a:ext cx="10763250" cy="409575"/>
          </a:xfrm>
          <a:prstGeom prst="rect">
            <a:avLst/>
          </a:prstGeom>
          <a:noFill/>
          <a:ln w="0">
            <a:noFill/>
          </a:ln>
        </p:spPr>
        <p:txBody>
          <a:bodyPr wrap="square" lIns="0" tIns="0" rIns="0" bIns="0" anchor="t">
            <a:noAutofit/>
          </a:bodyPr>
          <a:lstStyle/>
          <a:p>
            <a:pPr algn="l">
              <a:defRPr sz="1875" b="0">
                <a:solidFill>
                  <a:srgbClr val="202421"/>
                </a:solidFill>
                <a:latin typeface="DejaVu Serif"/>
                <a:ea typeface="DejaVu Serif"/>
                <a:cs typeface="DejaVu Serif"/>
              </a:defRPr>
            </a:pPr>
            <a:r>
              <a:rPr sz="2400" b="1" dirty="0">
                <a:solidFill>
                  <a:srgbClr val="344E85"/>
                </a:solidFill>
                <a:latin typeface="DejaVu Serif"/>
                <a:ea typeface="DejaVu Serif"/>
                <a:cs typeface="DejaVu Serif"/>
              </a:rPr>
              <a:t>Primary Goals:</a:t>
            </a:r>
          </a:p>
        </p:txBody>
      </p:sp>
      <p:sp>
        <p:nvSpPr>
          <p:cNvPr id="6" name="Rectangle 5">
            <a:extLst>
              <a:ext uri="{FF2B5EF4-FFF2-40B4-BE49-F238E27FC236}">
                <a16:creationId xmlns:a16="http://schemas.microsoft.com/office/drawing/2014/main" id="{780B7AF5-0D5A-4471-9C6F-5DCD2EF9FFDE}"/>
              </a:ext>
            </a:extLst>
          </p:cNvPr>
          <p:cNvSpPr>
            <a:spLocks noGrp="1"/>
          </p:cNvSpPr>
          <p:nvPr/>
        </p:nvSpPr>
        <p:spPr>
          <a:xfrm>
            <a:off x="609600" y="2238375"/>
            <a:ext cx="5343525" cy="1847850"/>
          </a:xfrm>
          <a:prstGeom prst="rect">
            <a:avLst/>
          </a:prstGeom>
          <a:solidFill>
            <a:srgbClr val="FCFAF4"/>
          </a:solidFill>
          <a:ln w="0">
            <a:noFill/>
          </a:ln>
        </p:spPr>
        <p:txBody>
          <a:bodyPr/>
          <a:lstStyle/>
          <a:p>
            <a:endParaRPr lang="en-US"/>
          </a:p>
        </p:txBody>
      </p:sp>
      <p:sp>
        <p:nvSpPr>
          <p:cNvPr id="7" name="Rectangle 6">
            <a:extLst>
              <a:ext uri="{FF2B5EF4-FFF2-40B4-BE49-F238E27FC236}">
                <a16:creationId xmlns:a16="http://schemas.microsoft.com/office/drawing/2014/main" id="{A41E3875-C29D-4255-9D0D-845B48E5C81E}"/>
              </a:ext>
            </a:extLst>
          </p:cNvPr>
          <p:cNvSpPr>
            <a:spLocks noGrp="1"/>
          </p:cNvSpPr>
          <p:nvPr/>
        </p:nvSpPr>
        <p:spPr>
          <a:xfrm>
            <a:off x="609600" y="2238375"/>
            <a:ext cx="66675" cy="1847850"/>
          </a:xfrm>
          <a:prstGeom prst="rect">
            <a:avLst/>
          </a:prstGeom>
          <a:solidFill>
            <a:srgbClr val="344E85"/>
          </a:solidFill>
          <a:ln w="0">
            <a:noFill/>
          </a:ln>
        </p:spPr>
        <p:txBody>
          <a:bodyPr/>
          <a:lstStyle/>
          <a:p>
            <a:endParaRPr lang="en-US"/>
          </a:p>
        </p:txBody>
      </p:sp>
      <p:sp>
        <p:nvSpPr>
          <p:cNvPr id="8" name="Rectangle 7">
            <a:extLst>
              <a:ext uri="{FF2B5EF4-FFF2-40B4-BE49-F238E27FC236}">
                <a16:creationId xmlns:a16="http://schemas.microsoft.com/office/drawing/2014/main" id="{EEF57BB2-D96D-433F-8226-A641E0AA005E}"/>
              </a:ext>
            </a:extLst>
          </p:cNvPr>
          <p:cNvSpPr>
            <a:spLocks noGrp="1"/>
          </p:cNvSpPr>
          <p:nvPr/>
        </p:nvSpPr>
        <p:spPr>
          <a:xfrm>
            <a:off x="847725" y="2476500"/>
            <a:ext cx="4867275" cy="1371600"/>
          </a:xfrm>
          <a:prstGeom prst="rect">
            <a:avLst/>
          </a:prstGeom>
          <a:noFill/>
          <a:ln w="0">
            <a:noFill/>
          </a:ln>
        </p:spPr>
        <p:txBody>
          <a:bodyPr wrap="square" lIns="0" tIns="0" rIns="0" bIns="0" anchor="t">
            <a:noAutofit/>
          </a:bodyPr>
          <a:lstStyle/>
          <a:p>
            <a:pPr marL="114300" algn="l">
              <a:defRPr sz="1650"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To address structural injustices in academic philosophy to remove barriers that impede participation in academic philosophy for members of marginalized groups.</a:t>
            </a:r>
          </a:p>
        </p:txBody>
      </p:sp>
      <p:sp>
        <p:nvSpPr>
          <p:cNvPr id="9" name="Rectangle 8">
            <a:extLst>
              <a:ext uri="{FF2B5EF4-FFF2-40B4-BE49-F238E27FC236}">
                <a16:creationId xmlns:a16="http://schemas.microsoft.com/office/drawing/2014/main" id="{15740994-373C-449A-BEAC-2CCF91A82EC6}"/>
              </a:ext>
            </a:extLst>
          </p:cNvPr>
          <p:cNvSpPr>
            <a:spLocks noGrp="1"/>
          </p:cNvSpPr>
          <p:nvPr/>
        </p:nvSpPr>
        <p:spPr>
          <a:xfrm>
            <a:off x="609600" y="4200525"/>
            <a:ext cx="5343525" cy="1990725"/>
          </a:xfrm>
          <a:prstGeom prst="rect">
            <a:avLst/>
          </a:prstGeom>
          <a:solidFill>
            <a:srgbClr val="E8E8E2"/>
          </a:solidFill>
          <a:ln w="0">
            <a:noFill/>
          </a:ln>
        </p:spPr>
        <p:txBody>
          <a:bodyPr/>
          <a:lstStyle/>
          <a:p>
            <a:endParaRPr lang="en-US"/>
          </a:p>
        </p:txBody>
      </p:sp>
      <p:sp>
        <p:nvSpPr>
          <p:cNvPr id="10" name="Rectangle 9">
            <a:extLst>
              <a:ext uri="{FF2B5EF4-FFF2-40B4-BE49-F238E27FC236}">
                <a16:creationId xmlns:a16="http://schemas.microsoft.com/office/drawing/2014/main" id="{090316C0-A1BD-4EC8-8E60-BB81CAE98E95}"/>
              </a:ext>
            </a:extLst>
          </p:cNvPr>
          <p:cNvSpPr>
            <a:spLocks noGrp="1"/>
          </p:cNvSpPr>
          <p:nvPr/>
        </p:nvSpPr>
        <p:spPr>
          <a:xfrm>
            <a:off x="609600" y="4200525"/>
            <a:ext cx="28575" cy="1990725"/>
          </a:xfrm>
          <a:prstGeom prst="rect">
            <a:avLst/>
          </a:prstGeom>
          <a:solidFill>
            <a:srgbClr val="344E85"/>
          </a:solidFill>
          <a:ln w="0">
            <a:noFill/>
          </a:ln>
        </p:spPr>
        <p:txBody>
          <a:bodyPr/>
          <a:lstStyle/>
          <a:p>
            <a:endParaRPr lang="en-US"/>
          </a:p>
        </p:txBody>
      </p:sp>
      <p:sp>
        <p:nvSpPr>
          <p:cNvPr id="11" name="Rectangle 10">
            <a:extLst>
              <a:ext uri="{FF2B5EF4-FFF2-40B4-BE49-F238E27FC236}">
                <a16:creationId xmlns:a16="http://schemas.microsoft.com/office/drawing/2014/main" id="{28B7514F-9B2C-4336-872D-2CBAB361C953}"/>
              </a:ext>
            </a:extLst>
          </p:cNvPr>
          <p:cNvSpPr>
            <a:spLocks noGrp="1"/>
          </p:cNvSpPr>
          <p:nvPr/>
        </p:nvSpPr>
        <p:spPr>
          <a:xfrm>
            <a:off x="847725" y="4438650"/>
            <a:ext cx="4867275" cy="1514475"/>
          </a:xfrm>
          <a:prstGeom prst="rect">
            <a:avLst/>
          </a:prstGeom>
          <a:noFill/>
          <a:ln w="0">
            <a:noFill/>
          </a:ln>
        </p:spPr>
        <p:txBody>
          <a:bodyPr wrap="square" lIns="0" tIns="0" rIns="0" bIns="0" anchor="t">
            <a:noAutofit/>
          </a:bodyPr>
          <a:lstStyle/>
          <a:p>
            <a:pPr marL="114300" algn="l">
              <a:defRPr sz="1688"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To develop a terminological and research infrastructure in Arabic, including a dynamic dictionary of philosophy that is more than a mere glossary, and is updated and developed over time.</a:t>
            </a:r>
          </a:p>
        </p:txBody>
      </p:sp>
      <p:sp>
        <p:nvSpPr>
          <p:cNvPr id="12" name="Rectangle 11">
            <a:extLst>
              <a:ext uri="{FF2B5EF4-FFF2-40B4-BE49-F238E27FC236}">
                <a16:creationId xmlns:a16="http://schemas.microsoft.com/office/drawing/2014/main" id="{A75EA88E-53AA-45A2-A2D8-A2817A675E79}"/>
              </a:ext>
            </a:extLst>
          </p:cNvPr>
          <p:cNvSpPr>
            <a:spLocks noGrp="1"/>
          </p:cNvSpPr>
          <p:nvPr/>
        </p:nvSpPr>
        <p:spPr>
          <a:xfrm>
            <a:off x="6172200" y="2238375"/>
            <a:ext cx="5343525" cy="1743075"/>
          </a:xfrm>
          <a:prstGeom prst="rect">
            <a:avLst/>
          </a:prstGeom>
          <a:solidFill>
            <a:srgbClr val="E8E8E2"/>
          </a:solidFill>
          <a:ln w="0">
            <a:noFill/>
          </a:ln>
        </p:spPr>
        <p:txBody>
          <a:bodyPr/>
          <a:lstStyle/>
          <a:p>
            <a:endParaRPr lang="en-US"/>
          </a:p>
        </p:txBody>
      </p:sp>
      <p:sp>
        <p:nvSpPr>
          <p:cNvPr id="13" name="Rectangle 12">
            <a:extLst>
              <a:ext uri="{FF2B5EF4-FFF2-40B4-BE49-F238E27FC236}">
                <a16:creationId xmlns:a16="http://schemas.microsoft.com/office/drawing/2014/main" id="{5A83C1E3-5EC7-4649-9213-EF19070DEF6D}"/>
              </a:ext>
            </a:extLst>
          </p:cNvPr>
          <p:cNvSpPr>
            <a:spLocks noGrp="1"/>
          </p:cNvSpPr>
          <p:nvPr/>
        </p:nvSpPr>
        <p:spPr>
          <a:xfrm>
            <a:off x="6172200" y="2238375"/>
            <a:ext cx="28575" cy="1743075"/>
          </a:xfrm>
          <a:prstGeom prst="rect">
            <a:avLst/>
          </a:prstGeom>
          <a:solidFill>
            <a:srgbClr val="344E85"/>
          </a:solidFill>
          <a:ln w="0">
            <a:noFill/>
          </a:ln>
        </p:spPr>
        <p:txBody>
          <a:bodyPr/>
          <a:lstStyle/>
          <a:p>
            <a:endParaRPr lang="en-US"/>
          </a:p>
        </p:txBody>
      </p:sp>
      <p:sp>
        <p:nvSpPr>
          <p:cNvPr id="14" name="Rectangle 13">
            <a:extLst>
              <a:ext uri="{FF2B5EF4-FFF2-40B4-BE49-F238E27FC236}">
                <a16:creationId xmlns:a16="http://schemas.microsoft.com/office/drawing/2014/main" id="{BA94CAF0-0AA9-4099-8D35-44B205AEB96D}"/>
              </a:ext>
            </a:extLst>
          </p:cNvPr>
          <p:cNvSpPr>
            <a:spLocks noGrp="1"/>
          </p:cNvSpPr>
          <p:nvPr/>
        </p:nvSpPr>
        <p:spPr>
          <a:xfrm>
            <a:off x="6410324" y="2590800"/>
            <a:ext cx="4867275" cy="1266825"/>
          </a:xfrm>
          <a:prstGeom prst="rect">
            <a:avLst/>
          </a:prstGeom>
          <a:noFill/>
          <a:ln w="0">
            <a:noFill/>
          </a:ln>
        </p:spPr>
        <p:txBody>
          <a:bodyPr wrap="square" lIns="0" tIns="0" rIns="0" bIns="0" anchor="t">
            <a:noAutofit/>
          </a:bodyPr>
          <a:lstStyle/>
          <a:p>
            <a:pPr marL="114300" algn="l">
              <a:defRPr sz="1725"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To make basic materials in philosophy and logic accessible to Arabic-speaking students and support their academic success.</a:t>
            </a:r>
          </a:p>
        </p:txBody>
      </p:sp>
      <p:sp>
        <p:nvSpPr>
          <p:cNvPr id="15" name="Rectangle 14">
            <a:extLst>
              <a:ext uri="{FF2B5EF4-FFF2-40B4-BE49-F238E27FC236}">
                <a16:creationId xmlns:a16="http://schemas.microsoft.com/office/drawing/2014/main" id="{84DE5F23-3E85-490E-9BBD-ED43452FCB14}"/>
              </a:ext>
            </a:extLst>
          </p:cNvPr>
          <p:cNvSpPr>
            <a:spLocks noGrp="1"/>
          </p:cNvSpPr>
          <p:nvPr/>
        </p:nvSpPr>
        <p:spPr>
          <a:xfrm>
            <a:off x="6172200" y="4095750"/>
            <a:ext cx="5343525" cy="2095500"/>
          </a:xfrm>
          <a:prstGeom prst="rect">
            <a:avLst/>
          </a:prstGeom>
          <a:solidFill>
            <a:srgbClr val="E8E8E2"/>
          </a:solidFill>
          <a:ln w="0">
            <a:noFill/>
          </a:ln>
        </p:spPr>
        <p:txBody>
          <a:bodyPr/>
          <a:lstStyle/>
          <a:p>
            <a:endParaRPr lang="en-US"/>
          </a:p>
        </p:txBody>
      </p:sp>
      <p:sp>
        <p:nvSpPr>
          <p:cNvPr id="16" name="Rectangle 15">
            <a:extLst>
              <a:ext uri="{FF2B5EF4-FFF2-40B4-BE49-F238E27FC236}">
                <a16:creationId xmlns:a16="http://schemas.microsoft.com/office/drawing/2014/main" id="{8F2EA656-1E9E-4406-B267-A3838852F23B}"/>
              </a:ext>
            </a:extLst>
          </p:cNvPr>
          <p:cNvSpPr>
            <a:spLocks noGrp="1"/>
          </p:cNvSpPr>
          <p:nvPr/>
        </p:nvSpPr>
        <p:spPr>
          <a:xfrm>
            <a:off x="6172200" y="4095750"/>
            <a:ext cx="28575" cy="2095500"/>
          </a:xfrm>
          <a:prstGeom prst="rect">
            <a:avLst/>
          </a:prstGeom>
          <a:solidFill>
            <a:srgbClr val="344E85"/>
          </a:solidFill>
          <a:ln w="0">
            <a:noFill/>
          </a:ln>
        </p:spPr>
        <p:txBody>
          <a:bodyPr/>
          <a:lstStyle/>
          <a:p>
            <a:endParaRPr lang="en-US"/>
          </a:p>
        </p:txBody>
      </p:sp>
      <p:sp>
        <p:nvSpPr>
          <p:cNvPr id="17" name="Rectangle 16">
            <a:extLst>
              <a:ext uri="{FF2B5EF4-FFF2-40B4-BE49-F238E27FC236}">
                <a16:creationId xmlns:a16="http://schemas.microsoft.com/office/drawing/2014/main" id="{0BF15BED-9002-48F3-8E86-25AB44FF7E59}"/>
              </a:ext>
            </a:extLst>
          </p:cNvPr>
          <p:cNvSpPr>
            <a:spLocks noGrp="1"/>
          </p:cNvSpPr>
          <p:nvPr/>
        </p:nvSpPr>
        <p:spPr>
          <a:xfrm>
            <a:off x="6419850" y="4457700"/>
            <a:ext cx="4867275" cy="1619250"/>
          </a:xfrm>
          <a:prstGeom prst="rect">
            <a:avLst/>
          </a:prstGeom>
          <a:noFill/>
          <a:ln w="0">
            <a:noFill/>
          </a:ln>
        </p:spPr>
        <p:txBody>
          <a:bodyPr wrap="square" lIns="0" tIns="0" rIns="0" bIns="0" anchor="t">
            <a:noAutofit/>
          </a:bodyPr>
          <a:lstStyle/>
          <a:p>
            <a:pPr marL="114300" algn="l">
              <a:defRPr sz="1800"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To establish a living professional language in logic and philosophy that will serve scholars, teachers, students, and professionals and will continue to evolve through its use.</a:t>
            </a:r>
          </a:p>
        </p:txBody>
      </p:sp>
    </p:spTree>
    <p:extLst>
      <p:ext uri="{BB962C8B-B14F-4D97-AF65-F5344CB8AC3E}">
        <p14:creationId xmlns:p14="http://schemas.microsoft.com/office/powerpoint/2010/main" val="185133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9ECC3A-5766-4A46-921E-E8D1E3CD48A8}"/>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8B60799A-A99A-40C5-AB37-BDF14F1F02F5}"/>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09262607-6E59-460B-933B-7A3ADC93F836}"/>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Project Goals</a:t>
            </a:r>
          </a:p>
        </p:txBody>
      </p:sp>
      <p:sp>
        <p:nvSpPr>
          <p:cNvPr id="4" name="Rectangle 3">
            <a:extLst>
              <a:ext uri="{FF2B5EF4-FFF2-40B4-BE49-F238E27FC236}">
                <a16:creationId xmlns:a16="http://schemas.microsoft.com/office/drawing/2014/main" id="{5C20ABFC-E558-4B1C-AE9F-0D92A3C79EBB}"/>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CC4F8FDC-A63E-4397-B4CD-5EF8F30D6271}"/>
              </a:ext>
            </a:extLst>
          </p:cNvPr>
          <p:cNvSpPr>
            <a:spLocks noGrp="1"/>
          </p:cNvSpPr>
          <p:nvPr/>
        </p:nvSpPr>
        <p:spPr>
          <a:xfrm>
            <a:off x="638175" y="1876425"/>
            <a:ext cx="10706100" cy="495300"/>
          </a:xfrm>
          <a:prstGeom prst="rect">
            <a:avLst/>
          </a:prstGeom>
          <a:noFill/>
          <a:ln w="0">
            <a:noFill/>
          </a:ln>
        </p:spPr>
        <p:txBody>
          <a:bodyPr wrap="square" lIns="0" tIns="0" rIns="0" bIns="0" anchor="t">
            <a:noAutofit/>
          </a:bodyPr>
          <a:lstStyle/>
          <a:p>
            <a:pPr algn="l">
              <a:defRPr sz="2250" b="0">
                <a:solidFill>
                  <a:srgbClr val="202421"/>
                </a:solidFill>
                <a:latin typeface="DejaVu Serif"/>
                <a:ea typeface="DejaVu Serif"/>
                <a:cs typeface="DejaVu Serif"/>
              </a:defRPr>
            </a:pPr>
            <a:r>
              <a:rPr sz="2800" b="1" dirty="0">
                <a:solidFill>
                  <a:srgbClr val="344E85"/>
                </a:solidFill>
                <a:latin typeface="DejaVu Serif"/>
                <a:ea typeface="DejaVu Serif"/>
                <a:cs typeface="DejaVu Serif"/>
              </a:rPr>
              <a:t>Evolving Goals:</a:t>
            </a:r>
          </a:p>
        </p:txBody>
      </p:sp>
      <p:sp>
        <p:nvSpPr>
          <p:cNvPr id="6" name="Rectangle 5">
            <a:extLst>
              <a:ext uri="{FF2B5EF4-FFF2-40B4-BE49-F238E27FC236}">
                <a16:creationId xmlns:a16="http://schemas.microsoft.com/office/drawing/2014/main" id="{84D775DB-779D-4F0B-8DBE-05259C7D9007}"/>
              </a:ext>
            </a:extLst>
          </p:cNvPr>
          <p:cNvSpPr>
            <a:spLocks noGrp="1"/>
          </p:cNvSpPr>
          <p:nvPr/>
        </p:nvSpPr>
        <p:spPr>
          <a:xfrm>
            <a:off x="638175" y="2609850"/>
            <a:ext cx="10092887" cy="3143250"/>
          </a:xfrm>
          <a:prstGeom prst="rect">
            <a:avLst/>
          </a:prstGeom>
          <a:solidFill>
            <a:srgbClr val="FCFAF4"/>
          </a:solidFill>
          <a:ln w="0">
            <a:noFill/>
          </a:ln>
        </p:spPr>
        <p:txBody>
          <a:bodyPr/>
          <a:lstStyle/>
          <a:p>
            <a:endParaRPr lang="en-US"/>
          </a:p>
        </p:txBody>
      </p:sp>
      <p:sp>
        <p:nvSpPr>
          <p:cNvPr id="7" name="Rectangle 6">
            <a:extLst>
              <a:ext uri="{FF2B5EF4-FFF2-40B4-BE49-F238E27FC236}">
                <a16:creationId xmlns:a16="http://schemas.microsoft.com/office/drawing/2014/main" id="{7C3DFDBC-892F-44B7-A2BC-F952B015A074}"/>
              </a:ext>
            </a:extLst>
          </p:cNvPr>
          <p:cNvSpPr>
            <a:spLocks noGrp="1"/>
          </p:cNvSpPr>
          <p:nvPr/>
        </p:nvSpPr>
        <p:spPr>
          <a:xfrm>
            <a:off x="638175" y="2609850"/>
            <a:ext cx="66675" cy="3143250"/>
          </a:xfrm>
          <a:prstGeom prst="rect">
            <a:avLst/>
          </a:prstGeom>
          <a:solidFill>
            <a:srgbClr val="344E85"/>
          </a:solidFill>
          <a:ln w="0">
            <a:noFill/>
          </a:ln>
        </p:spPr>
        <p:txBody>
          <a:bodyPr/>
          <a:lstStyle/>
          <a:p>
            <a:endParaRPr lang="en-US"/>
          </a:p>
        </p:txBody>
      </p:sp>
      <p:sp>
        <p:nvSpPr>
          <p:cNvPr id="8" name="Rectangle 7">
            <a:extLst>
              <a:ext uri="{FF2B5EF4-FFF2-40B4-BE49-F238E27FC236}">
                <a16:creationId xmlns:a16="http://schemas.microsoft.com/office/drawing/2014/main" id="{AC98A88B-5290-41D1-88D1-D256507D1AF9}"/>
              </a:ext>
            </a:extLst>
          </p:cNvPr>
          <p:cNvSpPr>
            <a:spLocks noGrp="1"/>
          </p:cNvSpPr>
          <p:nvPr/>
        </p:nvSpPr>
        <p:spPr>
          <a:xfrm>
            <a:off x="991914" y="3086100"/>
            <a:ext cx="9125935" cy="2667000"/>
          </a:xfrm>
          <a:prstGeom prst="rect">
            <a:avLst/>
          </a:prstGeom>
          <a:noFill/>
          <a:ln w="0">
            <a:noFill/>
          </a:ln>
        </p:spPr>
        <p:txBody>
          <a:bodyPr wrap="square" lIns="0" tIns="0" rIns="0" bIns="0" anchor="t">
            <a:noAutofit/>
          </a:bodyPr>
          <a:lstStyle/>
          <a:p>
            <a:pPr algn="l">
              <a:defRPr sz="2325" b="0">
                <a:solidFill>
                  <a:srgbClr val="202421"/>
                </a:solidFill>
                <a:latin typeface="DejaVu Sans"/>
                <a:ea typeface="DejaVu Sans"/>
                <a:cs typeface="DejaVu Sans"/>
              </a:defRPr>
            </a:pPr>
            <a:r>
              <a:rPr sz="2400" b="0" dirty="0">
                <a:solidFill>
                  <a:srgbClr val="202421"/>
                </a:solidFill>
                <a:latin typeface="Calibri" panose="020F0502020204030204" pitchFamily="34" charset="0"/>
                <a:ea typeface="Calibri" panose="020F0502020204030204" pitchFamily="34" charset="0"/>
                <a:cs typeface="Calibri" panose="020F0502020204030204" pitchFamily="34" charset="0"/>
              </a:rPr>
              <a:t>based on recent developments in the use of and advancements in AI, it has become one additional goal of ours to keep up with its use in translation into Arabic. </a:t>
            </a:r>
            <a:r>
              <a:rPr lang="en-US" sz="2400" b="0" dirty="0">
                <a:solidFill>
                  <a:srgbClr val="202421"/>
                </a:solidFill>
                <a:latin typeface="Calibri" panose="020F0502020204030204" pitchFamily="34" charset="0"/>
                <a:ea typeface="Calibri" panose="020F0502020204030204" pitchFamily="34" charset="0"/>
                <a:cs typeface="Calibri" panose="020F0502020204030204" pitchFamily="34" charset="0"/>
              </a:rPr>
              <a:t>Therefore,</a:t>
            </a:r>
            <a:r>
              <a:rPr sz="2400" b="0" dirty="0">
                <a:solidFill>
                  <a:srgbClr val="202421"/>
                </a:solidFill>
                <a:latin typeface="Calibri" panose="020F0502020204030204" pitchFamily="34" charset="0"/>
                <a:ea typeface="Calibri" panose="020F0502020204030204" pitchFamily="34" charset="0"/>
                <a:cs typeface="Calibri" panose="020F0502020204030204" pitchFamily="34" charset="0"/>
              </a:rPr>
              <a:t> perhaps it may be a worthwhile goal or mini-project to include as well. We are looking at a few examples of AI translations which seem to hold some promise.</a:t>
            </a:r>
          </a:p>
        </p:txBody>
      </p:sp>
    </p:spTree>
    <p:extLst>
      <p:ext uri="{BB962C8B-B14F-4D97-AF65-F5344CB8AC3E}">
        <p14:creationId xmlns:p14="http://schemas.microsoft.com/office/powerpoint/2010/main" val="1577529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60A5B07-C047-4974-AB1E-18FEF3FB0F6B}"/>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E8101C9E-B276-450F-AB43-F325D511763E}"/>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EE9A1EDE-5FB4-4359-9261-59E2112E30BC}"/>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Project Goals</a:t>
            </a:r>
          </a:p>
        </p:txBody>
      </p:sp>
      <p:sp>
        <p:nvSpPr>
          <p:cNvPr id="4" name="Rectangle 3">
            <a:extLst>
              <a:ext uri="{FF2B5EF4-FFF2-40B4-BE49-F238E27FC236}">
                <a16:creationId xmlns:a16="http://schemas.microsoft.com/office/drawing/2014/main" id="{801B6126-B2D8-41AD-AC1C-D9D1756F9029}"/>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F263A058-8BBF-480D-B4A3-8BC324F982E2}"/>
              </a:ext>
            </a:extLst>
          </p:cNvPr>
          <p:cNvSpPr>
            <a:spLocks noGrp="1"/>
          </p:cNvSpPr>
          <p:nvPr/>
        </p:nvSpPr>
        <p:spPr>
          <a:xfrm>
            <a:off x="609600" y="1743075"/>
            <a:ext cx="10477500" cy="409575"/>
          </a:xfrm>
          <a:prstGeom prst="rect">
            <a:avLst/>
          </a:prstGeom>
          <a:noFill/>
          <a:ln w="0">
            <a:noFill/>
          </a:ln>
        </p:spPr>
        <p:txBody>
          <a:bodyPr wrap="square" lIns="0" tIns="0" rIns="0" bIns="0" anchor="t">
            <a:noAutofit/>
          </a:bodyPr>
          <a:lstStyle/>
          <a:p>
            <a:pPr algn="l">
              <a:defRPr sz="2025" b="0">
                <a:solidFill>
                  <a:srgbClr val="202421"/>
                </a:solidFill>
                <a:latin typeface="DejaVu Serif"/>
                <a:ea typeface="DejaVu Serif"/>
                <a:cs typeface="DejaVu Serif"/>
              </a:defRPr>
            </a:pPr>
            <a:r>
              <a:rPr sz="2800" b="1" dirty="0">
                <a:solidFill>
                  <a:srgbClr val="344E85"/>
                </a:solidFill>
                <a:latin typeface="DejaVu Serif"/>
                <a:ea typeface="DejaVu Serif"/>
                <a:cs typeface="DejaVu Serif"/>
              </a:rPr>
              <a:t>Secondary Goals:</a:t>
            </a:r>
          </a:p>
        </p:txBody>
      </p:sp>
      <p:sp>
        <p:nvSpPr>
          <p:cNvPr id="6" name="Rectangle 5">
            <a:extLst>
              <a:ext uri="{FF2B5EF4-FFF2-40B4-BE49-F238E27FC236}">
                <a16:creationId xmlns:a16="http://schemas.microsoft.com/office/drawing/2014/main" id="{3A3984DA-CD6F-4752-A381-FD1CEF121B04}"/>
              </a:ext>
            </a:extLst>
          </p:cNvPr>
          <p:cNvSpPr>
            <a:spLocks noGrp="1"/>
          </p:cNvSpPr>
          <p:nvPr/>
        </p:nvSpPr>
        <p:spPr>
          <a:xfrm>
            <a:off x="609600" y="2343150"/>
            <a:ext cx="3495675" cy="3457575"/>
          </a:xfrm>
          <a:prstGeom prst="rect">
            <a:avLst/>
          </a:prstGeom>
          <a:solidFill>
            <a:srgbClr val="FCFAF4"/>
          </a:solidFill>
          <a:ln w="0">
            <a:noFill/>
          </a:ln>
        </p:spPr>
        <p:txBody>
          <a:bodyPr/>
          <a:lstStyle/>
          <a:p>
            <a:endParaRPr lang="en-US"/>
          </a:p>
        </p:txBody>
      </p:sp>
      <p:sp>
        <p:nvSpPr>
          <p:cNvPr id="7" name="Rectangle 6">
            <a:extLst>
              <a:ext uri="{FF2B5EF4-FFF2-40B4-BE49-F238E27FC236}">
                <a16:creationId xmlns:a16="http://schemas.microsoft.com/office/drawing/2014/main" id="{690B91F0-DF71-4BB3-8942-0377BD6417FF}"/>
              </a:ext>
            </a:extLst>
          </p:cNvPr>
          <p:cNvSpPr>
            <a:spLocks noGrp="1"/>
          </p:cNvSpPr>
          <p:nvPr/>
        </p:nvSpPr>
        <p:spPr>
          <a:xfrm>
            <a:off x="609600" y="2343150"/>
            <a:ext cx="66675" cy="3457575"/>
          </a:xfrm>
          <a:prstGeom prst="rect">
            <a:avLst/>
          </a:prstGeom>
          <a:solidFill>
            <a:srgbClr val="344E85"/>
          </a:solidFill>
          <a:ln w="0">
            <a:noFill/>
          </a:ln>
        </p:spPr>
        <p:txBody>
          <a:bodyPr/>
          <a:lstStyle/>
          <a:p>
            <a:endParaRPr lang="en-US"/>
          </a:p>
        </p:txBody>
      </p:sp>
      <p:sp>
        <p:nvSpPr>
          <p:cNvPr id="8" name="Rectangle 7">
            <a:extLst>
              <a:ext uri="{FF2B5EF4-FFF2-40B4-BE49-F238E27FC236}">
                <a16:creationId xmlns:a16="http://schemas.microsoft.com/office/drawing/2014/main" id="{99B7C033-9461-49EC-98CC-1E8B756F01BD}"/>
              </a:ext>
            </a:extLst>
          </p:cNvPr>
          <p:cNvSpPr>
            <a:spLocks noGrp="1"/>
          </p:cNvSpPr>
          <p:nvPr/>
        </p:nvSpPr>
        <p:spPr>
          <a:xfrm>
            <a:off x="847725" y="2581275"/>
            <a:ext cx="3019425" cy="2981325"/>
          </a:xfrm>
          <a:prstGeom prst="rect">
            <a:avLst/>
          </a:prstGeom>
          <a:noFill/>
          <a:ln w="0">
            <a:noFill/>
          </a:ln>
        </p:spPr>
        <p:txBody>
          <a:bodyPr wrap="square" lIns="0" tIns="0" rIns="0" bIns="0" anchor="t">
            <a:noAutofit/>
          </a:bodyPr>
          <a:lstStyle/>
          <a:p>
            <a:pPr marL="114300" algn="l">
              <a:defRPr sz="19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To promote the study and research of logic, metamathematics, and the foundations of mathematics through the work of translation.</a:t>
            </a:r>
          </a:p>
        </p:txBody>
      </p:sp>
      <p:sp>
        <p:nvSpPr>
          <p:cNvPr id="9" name="Rectangle 8">
            <a:extLst>
              <a:ext uri="{FF2B5EF4-FFF2-40B4-BE49-F238E27FC236}">
                <a16:creationId xmlns:a16="http://schemas.microsoft.com/office/drawing/2014/main" id="{AF75DD84-1009-4D68-887F-40C19A6FC6EC}"/>
              </a:ext>
            </a:extLst>
          </p:cNvPr>
          <p:cNvSpPr>
            <a:spLocks noGrp="1"/>
          </p:cNvSpPr>
          <p:nvPr/>
        </p:nvSpPr>
        <p:spPr>
          <a:xfrm>
            <a:off x="4295775" y="2343150"/>
            <a:ext cx="3495675" cy="3457575"/>
          </a:xfrm>
          <a:prstGeom prst="rect">
            <a:avLst/>
          </a:prstGeom>
          <a:solidFill>
            <a:srgbClr val="E8E8E2"/>
          </a:solidFill>
          <a:ln w="0">
            <a:noFill/>
          </a:ln>
        </p:spPr>
        <p:txBody>
          <a:bodyPr/>
          <a:lstStyle/>
          <a:p>
            <a:endParaRPr lang="en-US"/>
          </a:p>
        </p:txBody>
      </p:sp>
      <p:sp>
        <p:nvSpPr>
          <p:cNvPr id="10" name="Rectangle 9">
            <a:extLst>
              <a:ext uri="{FF2B5EF4-FFF2-40B4-BE49-F238E27FC236}">
                <a16:creationId xmlns:a16="http://schemas.microsoft.com/office/drawing/2014/main" id="{96090AD8-1A98-45A6-B0D9-CA416D199076}"/>
              </a:ext>
            </a:extLst>
          </p:cNvPr>
          <p:cNvSpPr>
            <a:spLocks noGrp="1"/>
          </p:cNvSpPr>
          <p:nvPr/>
        </p:nvSpPr>
        <p:spPr>
          <a:xfrm>
            <a:off x="4295775" y="2343150"/>
            <a:ext cx="28575" cy="3457575"/>
          </a:xfrm>
          <a:prstGeom prst="rect">
            <a:avLst/>
          </a:prstGeom>
          <a:solidFill>
            <a:srgbClr val="344E85"/>
          </a:solidFill>
          <a:ln w="0">
            <a:noFill/>
          </a:ln>
        </p:spPr>
        <p:txBody>
          <a:bodyPr/>
          <a:lstStyle/>
          <a:p>
            <a:endParaRPr lang="en-US"/>
          </a:p>
        </p:txBody>
      </p:sp>
      <p:sp>
        <p:nvSpPr>
          <p:cNvPr id="11" name="Rectangle 10">
            <a:extLst>
              <a:ext uri="{FF2B5EF4-FFF2-40B4-BE49-F238E27FC236}">
                <a16:creationId xmlns:a16="http://schemas.microsoft.com/office/drawing/2014/main" id="{474D3455-FAA7-4F1F-A271-8FF1BD9805F8}"/>
              </a:ext>
            </a:extLst>
          </p:cNvPr>
          <p:cNvSpPr>
            <a:spLocks noGrp="1"/>
          </p:cNvSpPr>
          <p:nvPr/>
        </p:nvSpPr>
        <p:spPr>
          <a:xfrm>
            <a:off x="4533900" y="2581275"/>
            <a:ext cx="3019425" cy="2981325"/>
          </a:xfrm>
          <a:prstGeom prst="rect">
            <a:avLst/>
          </a:prstGeom>
          <a:noFill/>
          <a:ln w="0">
            <a:noFill/>
          </a:ln>
        </p:spPr>
        <p:txBody>
          <a:bodyPr wrap="square" lIns="0" tIns="0" rIns="0" bIns="0" anchor="t">
            <a:noAutofit/>
          </a:bodyPr>
          <a:lstStyle/>
          <a:p>
            <a:pPr marL="114300" algn="l">
              <a:defRPr sz="19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To explore the connections between logic, philosophy, Arab intellectual traditions, theology, and history.</a:t>
            </a:r>
          </a:p>
        </p:txBody>
      </p:sp>
      <p:sp>
        <p:nvSpPr>
          <p:cNvPr id="12" name="Rectangle 11">
            <a:extLst>
              <a:ext uri="{FF2B5EF4-FFF2-40B4-BE49-F238E27FC236}">
                <a16:creationId xmlns:a16="http://schemas.microsoft.com/office/drawing/2014/main" id="{40EDA450-DFCF-4E64-B957-A6E0BDF2F617}"/>
              </a:ext>
            </a:extLst>
          </p:cNvPr>
          <p:cNvSpPr>
            <a:spLocks noGrp="1"/>
          </p:cNvSpPr>
          <p:nvPr/>
        </p:nvSpPr>
        <p:spPr>
          <a:xfrm>
            <a:off x="7981950" y="2343150"/>
            <a:ext cx="3533775" cy="3457575"/>
          </a:xfrm>
          <a:prstGeom prst="rect">
            <a:avLst/>
          </a:prstGeom>
          <a:solidFill>
            <a:srgbClr val="E8E8E2"/>
          </a:solidFill>
          <a:ln w="0">
            <a:noFill/>
          </a:ln>
        </p:spPr>
        <p:txBody>
          <a:bodyPr/>
          <a:lstStyle/>
          <a:p>
            <a:endParaRPr lang="en-US"/>
          </a:p>
        </p:txBody>
      </p:sp>
      <p:sp>
        <p:nvSpPr>
          <p:cNvPr id="13" name="Rectangle 12">
            <a:extLst>
              <a:ext uri="{FF2B5EF4-FFF2-40B4-BE49-F238E27FC236}">
                <a16:creationId xmlns:a16="http://schemas.microsoft.com/office/drawing/2014/main" id="{85F8685F-30A9-434E-A2CE-0BFDB8FF57FF}"/>
              </a:ext>
            </a:extLst>
          </p:cNvPr>
          <p:cNvSpPr>
            <a:spLocks noGrp="1"/>
          </p:cNvSpPr>
          <p:nvPr/>
        </p:nvSpPr>
        <p:spPr>
          <a:xfrm>
            <a:off x="7981950" y="2343150"/>
            <a:ext cx="28575" cy="3457575"/>
          </a:xfrm>
          <a:prstGeom prst="rect">
            <a:avLst/>
          </a:prstGeom>
          <a:solidFill>
            <a:srgbClr val="344E85"/>
          </a:solidFill>
          <a:ln w="0">
            <a:noFill/>
          </a:ln>
        </p:spPr>
        <p:txBody>
          <a:bodyPr/>
          <a:lstStyle/>
          <a:p>
            <a:endParaRPr lang="en-US"/>
          </a:p>
        </p:txBody>
      </p:sp>
      <p:sp>
        <p:nvSpPr>
          <p:cNvPr id="14" name="Rectangle 13">
            <a:extLst>
              <a:ext uri="{FF2B5EF4-FFF2-40B4-BE49-F238E27FC236}">
                <a16:creationId xmlns:a16="http://schemas.microsoft.com/office/drawing/2014/main" id="{74FCD1E2-C12C-4F64-B4BA-4F0FE0ECA53F}"/>
              </a:ext>
            </a:extLst>
          </p:cNvPr>
          <p:cNvSpPr>
            <a:spLocks noGrp="1"/>
          </p:cNvSpPr>
          <p:nvPr/>
        </p:nvSpPr>
        <p:spPr>
          <a:xfrm>
            <a:off x="8220075" y="2581275"/>
            <a:ext cx="3057525" cy="2981325"/>
          </a:xfrm>
          <a:prstGeom prst="rect">
            <a:avLst/>
          </a:prstGeom>
          <a:noFill/>
          <a:ln w="0">
            <a:noFill/>
          </a:ln>
        </p:spPr>
        <p:txBody>
          <a:bodyPr wrap="square" lIns="0" tIns="0" rIns="0" bIns="0" anchor="t">
            <a:noAutofit/>
          </a:bodyPr>
          <a:lstStyle/>
          <a:p>
            <a:pPr marL="114300" algn="l">
              <a:defRPr sz="19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To promote a shared intellectual space through mixed working groups, bilingual learning materials, and digital tools.</a:t>
            </a:r>
          </a:p>
        </p:txBody>
      </p:sp>
    </p:spTree>
    <p:extLst>
      <p:ext uri="{BB962C8B-B14F-4D97-AF65-F5344CB8AC3E}">
        <p14:creationId xmlns:p14="http://schemas.microsoft.com/office/powerpoint/2010/main" val="348953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CF39DB6-5C31-4134-A0C0-2C41873A920C}"/>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CEBE1E53-0BA3-40AB-8B64-3EAF8768F202}"/>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0A8862FF-A94F-40E0-8673-A3AE8A1BAED4}"/>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The Project in Practice</a:t>
            </a:r>
          </a:p>
        </p:txBody>
      </p:sp>
      <p:sp>
        <p:nvSpPr>
          <p:cNvPr id="4" name="Rectangle 3">
            <a:extLst>
              <a:ext uri="{FF2B5EF4-FFF2-40B4-BE49-F238E27FC236}">
                <a16:creationId xmlns:a16="http://schemas.microsoft.com/office/drawing/2014/main" id="{C84F8368-50DA-4C4B-8FBC-D554FE0C3F50}"/>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C16C7DDC-83A2-40EA-AB97-9237CA897096}"/>
              </a:ext>
            </a:extLst>
          </p:cNvPr>
          <p:cNvSpPr>
            <a:spLocks noGrp="1"/>
          </p:cNvSpPr>
          <p:nvPr/>
        </p:nvSpPr>
        <p:spPr>
          <a:xfrm>
            <a:off x="895350" y="1895475"/>
            <a:ext cx="19050" cy="4295775"/>
          </a:xfrm>
          <a:prstGeom prst="rect">
            <a:avLst/>
          </a:prstGeom>
          <a:solidFill>
            <a:srgbClr val="A5AAA7"/>
          </a:solidFill>
          <a:ln w="0">
            <a:noFill/>
          </a:ln>
        </p:spPr>
        <p:txBody>
          <a:bodyPr/>
          <a:lstStyle/>
          <a:p>
            <a:endParaRPr lang="en-US"/>
          </a:p>
        </p:txBody>
      </p:sp>
      <p:sp>
        <p:nvSpPr>
          <p:cNvPr id="6" name="Oval 5">
            <a:extLst>
              <a:ext uri="{FF2B5EF4-FFF2-40B4-BE49-F238E27FC236}">
                <a16:creationId xmlns:a16="http://schemas.microsoft.com/office/drawing/2014/main" id="{59529022-5714-4D5B-BA3E-418A77F75EAC}"/>
              </a:ext>
            </a:extLst>
          </p:cNvPr>
          <p:cNvSpPr>
            <a:spLocks noGrp="1"/>
          </p:cNvSpPr>
          <p:nvPr/>
        </p:nvSpPr>
        <p:spPr>
          <a:xfrm>
            <a:off x="809625" y="2066925"/>
            <a:ext cx="190500" cy="190500"/>
          </a:xfrm>
          <a:prstGeom prst="ellipse">
            <a:avLst/>
          </a:prstGeom>
          <a:solidFill>
            <a:srgbClr val="344E85"/>
          </a:solidFill>
          <a:ln w="0">
            <a:solidFill>
              <a:srgbClr val="344E85"/>
            </a:solidFill>
          </a:ln>
        </p:spPr>
        <p:txBody>
          <a:bodyPr/>
          <a:lstStyle/>
          <a:p>
            <a:endParaRPr lang="en-US"/>
          </a:p>
        </p:txBody>
      </p:sp>
      <p:sp>
        <p:nvSpPr>
          <p:cNvPr id="7" name="Rectangle 6">
            <a:extLst>
              <a:ext uri="{FF2B5EF4-FFF2-40B4-BE49-F238E27FC236}">
                <a16:creationId xmlns:a16="http://schemas.microsoft.com/office/drawing/2014/main" id="{4F4BCB3E-B547-4345-A733-E498BDD1812A}"/>
              </a:ext>
            </a:extLst>
          </p:cNvPr>
          <p:cNvSpPr>
            <a:spLocks noGrp="1"/>
          </p:cNvSpPr>
          <p:nvPr/>
        </p:nvSpPr>
        <p:spPr>
          <a:xfrm>
            <a:off x="1200150" y="2628900"/>
            <a:ext cx="10287000" cy="9525"/>
          </a:xfrm>
          <a:prstGeom prst="rect">
            <a:avLst/>
          </a:prstGeom>
          <a:solidFill>
            <a:srgbClr val="B7BBB5"/>
          </a:solidFill>
          <a:ln w="0">
            <a:noFill/>
          </a:ln>
        </p:spPr>
        <p:txBody>
          <a:bodyPr/>
          <a:lstStyle/>
          <a:p>
            <a:endParaRPr lang="en-US"/>
          </a:p>
        </p:txBody>
      </p:sp>
      <p:sp>
        <p:nvSpPr>
          <p:cNvPr id="8" name="Rectangle 7">
            <a:extLst>
              <a:ext uri="{FF2B5EF4-FFF2-40B4-BE49-F238E27FC236}">
                <a16:creationId xmlns:a16="http://schemas.microsoft.com/office/drawing/2014/main" id="{E386A356-4D02-4973-94EA-E6B25AB4287D}"/>
              </a:ext>
            </a:extLst>
          </p:cNvPr>
          <p:cNvSpPr>
            <a:spLocks noGrp="1"/>
          </p:cNvSpPr>
          <p:nvPr/>
        </p:nvSpPr>
        <p:spPr>
          <a:xfrm>
            <a:off x="1323975" y="1971675"/>
            <a:ext cx="9810750" cy="676275"/>
          </a:xfrm>
          <a:prstGeom prst="rect">
            <a:avLst/>
          </a:prstGeom>
          <a:noFill/>
          <a:ln w="0">
            <a:noFill/>
          </a:ln>
        </p:spPr>
        <p:txBody>
          <a:bodyPr wrap="square" lIns="0" tIns="0" rIns="0" bIns="0" anchor="t">
            <a:noAutofit/>
          </a:bodyPr>
          <a:lstStyle/>
          <a:p>
            <a:pPr marL="101600" algn="l">
              <a:defRPr sz="1800"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Translates  into Arabic the text </a:t>
            </a:r>
            <a:r>
              <a:rPr sz="2000" b="0" i="1" dirty="0">
                <a:solidFill>
                  <a:srgbClr val="202421"/>
                </a:solidFill>
                <a:latin typeface="Calibri" panose="020F0502020204030204" pitchFamily="34" charset="0"/>
                <a:ea typeface="Calibri" panose="020F0502020204030204" pitchFamily="34" charset="0"/>
                <a:cs typeface="Calibri" panose="020F0502020204030204" pitchFamily="34" charset="0"/>
              </a:rPr>
              <a:t>Notes on Metamathematics </a:t>
            </a: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by Warren Goldfarb, including the chapters on Gödel's incompleteness theorems.</a:t>
            </a:r>
          </a:p>
        </p:txBody>
      </p:sp>
      <p:sp>
        <p:nvSpPr>
          <p:cNvPr id="9" name="Oval 8">
            <a:extLst>
              <a:ext uri="{FF2B5EF4-FFF2-40B4-BE49-F238E27FC236}">
                <a16:creationId xmlns:a16="http://schemas.microsoft.com/office/drawing/2014/main" id="{58742B83-80EF-4EDF-8F8C-09208D9F3245}"/>
              </a:ext>
            </a:extLst>
          </p:cNvPr>
          <p:cNvSpPr>
            <a:spLocks noGrp="1"/>
          </p:cNvSpPr>
          <p:nvPr/>
        </p:nvSpPr>
        <p:spPr>
          <a:xfrm>
            <a:off x="809625" y="2867025"/>
            <a:ext cx="190500" cy="190500"/>
          </a:xfrm>
          <a:prstGeom prst="ellipse">
            <a:avLst/>
          </a:prstGeom>
          <a:solidFill>
            <a:srgbClr val="344E85"/>
          </a:solidFill>
          <a:ln w="0">
            <a:solidFill>
              <a:srgbClr val="344E85"/>
            </a:solidFill>
          </a:ln>
        </p:spPr>
        <p:txBody>
          <a:bodyPr/>
          <a:lstStyle/>
          <a:p>
            <a:endParaRPr lang="en-US"/>
          </a:p>
        </p:txBody>
      </p:sp>
      <p:sp>
        <p:nvSpPr>
          <p:cNvPr id="10" name="Rectangle 9">
            <a:extLst>
              <a:ext uri="{FF2B5EF4-FFF2-40B4-BE49-F238E27FC236}">
                <a16:creationId xmlns:a16="http://schemas.microsoft.com/office/drawing/2014/main" id="{155D9DC6-2D90-4CA7-AFA6-FBCA290833D7}"/>
              </a:ext>
            </a:extLst>
          </p:cNvPr>
          <p:cNvSpPr>
            <a:spLocks noGrp="1"/>
          </p:cNvSpPr>
          <p:nvPr/>
        </p:nvSpPr>
        <p:spPr>
          <a:xfrm>
            <a:off x="1200150" y="3429000"/>
            <a:ext cx="10287000" cy="9525"/>
          </a:xfrm>
          <a:prstGeom prst="rect">
            <a:avLst/>
          </a:prstGeom>
          <a:solidFill>
            <a:srgbClr val="B7BBB5"/>
          </a:solidFill>
          <a:ln w="0">
            <a:noFill/>
          </a:ln>
        </p:spPr>
        <p:txBody>
          <a:bodyPr/>
          <a:lstStyle/>
          <a:p>
            <a:endParaRPr lang="en-US"/>
          </a:p>
        </p:txBody>
      </p:sp>
      <p:sp>
        <p:nvSpPr>
          <p:cNvPr id="11" name="Rectangle 10">
            <a:extLst>
              <a:ext uri="{FF2B5EF4-FFF2-40B4-BE49-F238E27FC236}">
                <a16:creationId xmlns:a16="http://schemas.microsoft.com/office/drawing/2014/main" id="{9209EE23-388E-4FC0-BC57-B31698F2679B}"/>
              </a:ext>
            </a:extLst>
          </p:cNvPr>
          <p:cNvSpPr>
            <a:spLocks noGrp="1"/>
          </p:cNvSpPr>
          <p:nvPr/>
        </p:nvSpPr>
        <p:spPr>
          <a:xfrm>
            <a:off x="1323975" y="2771775"/>
            <a:ext cx="9810750" cy="676275"/>
          </a:xfrm>
          <a:prstGeom prst="rect">
            <a:avLst/>
          </a:prstGeom>
          <a:noFill/>
          <a:ln w="0">
            <a:noFill/>
          </a:ln>
        </p:spPr>
        <p:txBody>
          <a:bodyPr wrap="square" lIns="0" tIns="0" rIns="0" bIns="0" anchor="t">
            <a:noAutofit/>
          </a:bodyPr>
          <a:lstStyle/>
          <a:p>
            <a:pPr marL="101600" algn="l">
              <a:defRPr sz="1800" b="0">
                <a:solidFill>
                  <a:srgbClr val="202421"/>
                </a:solidFill>
                <a:latin typeface="DejaVu Sans"/>
                <a:ea typeface="DejaVu Sans"/>
                <a:cs typeface="DejaVu Sans"/>
              </a:defRPr>
            </a:pPr>
            <a:r>
              <a:rPr lang="en-US" sz="2000" dirty="0">
                <a:solidFill>
                  <a:srgbClr val="202421"/>
                </a:solidFill>
                <a:latin typeface="Calibri" panose="020F0502020204030204" pitchFamily="34" charset="0"/>
                <a:ea typeface="Calibri" panose="020F0502020204030204" pitchFamily="34" charset="0"/>
                <a:cs typeface="Calibri" panose="020F0502020204030204" pitchFamily="34" charset="0"/>
              </a:rPr>
              <a:t>A</a:t>
            </a: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 mixed translation team of students, researchers, and lecturers, working to develop professional terminology and build a dedicated Arabic glossary.</a:t>
            </a:r>
          </a:p>
        </p:txBody>
      </p:sp>
      <p:sp>
        <p:nvSpPr>
          <p:cNvPr id="12" name="Oval 11">
            <a:extLst>
              <a:ext uri="{FF2B5EF4-FFF2-40B4-BE49-F238E27FC236}">
                <a16:creationId xmlns:a16="http://schemas.microsoft.com/office/drawing/2014/main" id="{09FAEFD7-6205-4833-960D-4D25C74D3806}"/>
              </a:ext>
            </a:extLst>
          </p:cNvPr>
          <p:cNvSpPr>
            <a:spLocks noGrp="1"/>
          </p:cNvSpPr>
          <p:nvPr/>
        </p:nvSpPr>
        <p:spPr>
          <a:xfrm>
            <a:off x="809625" y="3667125"/>
            <a:ext cx="190500" cy="190500"/>
          </a:xfrm>
          <a:prstGeom prst="ellipse">
            <a:avLst/>
          </a:prstGeom>
          <a:solidFill>
            <a:srgbClr val="344E85"/>
          </a:solidFill>
          <a:ln w="0">
            <a:solidFill>
              <a:srgbClr val="344E85"/>
            </a:solidFill>
          </a:ln>
        </p:spPr>
        <p:txBody>
          <a:bodyPr/>
          <a:lstStyle/>
          <a:p>
            <a:endParaRPr lang="en-US"/>
          </a:p>
        </p:txBody>
      </p:sp>
      <p:sp>
        <p:nvSpPr>
          <p:cNvPr id="13" name="Rectangle 12">
            <a:extLst>
              <a:ext uri="{FF2B5EF4-FFF2-40B4-BE49-F238E27FC236}">
                <a16:creationId xmlns:a16="http://schemas.microsoft.com/office/drawing/2014/main" id="{10387452-A10F-4517-909C-F65DCA022AEC}"/>
              </a:ext>
            </a:extLst>
          </p:cNvPr>
          <p:cNvSpPr>
            <a:spLocks noGrp="1"/>
          </p:cNvSpPr>
          <p:nvPr/>
        </p:nvSpPr>
        <p:spPr>
          <a:xfrm>
            <a:off x="1200150" y="4276725"/>
            <a:ext cx="10287000" cy="9525"/>
          </a:xfrm>
          <a:prstGeom prst="rect">
            <a:avLst/>
          </a:prstGeom>
          <a:solidFill>
            <a:srgbClr val="B7BBB5"/>
          </a:solidFill>
          <a:ln w="0">
            <a:noFill/>
          </a:ln>
        </p:spPr>
        <p:txBody>
          <a:bodyPr/>
          <a:lstStyle/>
          <a:p>
            <a:endParaRPr lang="en-US"/>
          </a:p>
        </p:txBody>
      </p:sp>
      <p:sp>
        <p:nvSpPr>
          <p:cNvPr id="14" name="Rectangle 13">
            <a:extLst>
              <a:ext uri="{FF2B5EF4-FFF2-40B4-BE49-F238E27FC236}">
                <a16:creationId xmlns:a16="http://schemas.microsoft.com/office/drawing/2014/main" id="{BEC5F18D-2D47-4ABA-827B-6615258078DA}"/>
              </a:ext>
            </a:extLst>
          </p:cNvPr>
          <p:cNvSpPr>
            <a:spLocks noGrp="1"/>
          </p:cNvSpPr>
          <p:nvPr/>
        </p:nvSpPr>
        <p:spPr>
          <a:xfrm>
            <a:off x="1323975" y="3593217"/>
            <a:ext cx="9810750" cy="407284"/>
          </a:xfrm>
          <a:prstGeom prst="rect">
            <a:avLst/>
          </a:prstGeom>
          <a:noFill/>
          <a:ln w="0">
            <a:noFill/>
          </a:ln>
        </p:spPr>
        <p:txBody>
          <a:bodyPr wrap="square" lIns="0" tIns="0" rIns="0" bIns="0" anchor="t">
            <a:noAutofit/>
          </a:bodyPr>
          <a:lstStyle/>
          <a:p>
            <a:pPr marL="101600" algn="l">
              <a:defRPr sz="1800"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Develops Arabic learning materials, support programs for Arabic-speaking students, and teaching programs for outstanding high school students.</a:t>
            </a:r>
          </a:p>
        </p:txBody>
      </p:sp>
      <p:sp>
        <p:nvSpPr>
          <p:cNvPr id="15" name="Oval 14">
            <a:extLst>
              <a:ext uri="{FF2B5EF4-FFF2-40B4-BE49-F238E27FC236}">
                <a16:creationId xmlns:a16="http://schemas.microsoft.com/office/drawing/2014/main" id="{3C670DC6-5D0A-40E6-A08F-BE36A2E957B5}"/>
              </a:ext>
            </a:extLst>
          </p:cNvPr>
          <p:cNvSpPr>
            <a:spLocks noGrp="1"/>
          </p:cNvSpPr>
          <p:nvPr/>
        </p:nvSpPr>
        <p:spPr>
          <a:xfrm>
            <a:off x="809625" y="4467225"/>
            <a:ext cx="190500" cy="190500"/>
          </a:xfrm>
          <a:prstGeom prst="ellipse">
            <a:avLst/>
          </a:prstGeom>
          <a:solidFill>
            <a:srgbClr val="344E85"/>
          </a:solidFill>
          <a:ln w="0">
            <a:solidFill>
              <a:srgbClr val="344E85"/>
            </a:solidFill>
          </a:ln>
        </p:spPr>
        <p:txBody>
          <a:bodyPr/>
          <a:lstStyle/>
          <a:p>
            <a:endParaRPr lang="en-US"/>
          </a:p>
        </p:txBody>
      </p:sp>
      <p:sp>
        <p:nvSpPr>
          <p:cNvPr id="16" name="Rectangle 15">
            <a:extLst>
              <a:ext uri="{FF2B5EF4-FFF2-40B4-BE49-F238E27FC236}">
                <a16:creationId xmlns:a16="http://schemas.microsoft.com/office/drawing/2014/main" id="{807005AB-74E3-477E-B1D8-A386FBBFA191}"/>
              </a:ext>
            </a:extLst>
          </p:cNvPr>
          <p:cNvSpPr>
            <a:spLocks noGrp="1"/>
          </p:cNvSpPr>
          <p:nvPr/>
        </p:nvSpPr>
        <p:spPr>
          <a:xfrm>
            <a:off x="1228725" y="5286375"/>
            <a:ext cx="10287000" cy="9525"/>
          </a:xfrm>
          <a:prstGeom prst="rect">
            <a:avLst/>
          </a:prstGeom>
          <a:solidFill>
            <a:srgbClr val="B7BBB5"/>
          </a:solidFill>
          <a:ln w="0">
            <a:noFill/>
          </a:ln>
        </p:spPr>
        <p:txBody>
          <a:bodyPr/>
          <a:lstStyle/>
          <a:p>
            <a:endParaRPr lang="en-US"/>
          </a:p>
        </p:txBody>
      </p:sp>
      <p:sp>
        <p:nvSpPr>
          <p:cNvPr id="17" name="Rectangle 16">
            <a:extLst>
              <a:ext uri="{FF2B5EF4-FFF2-40B4-BE49-F238E27FC236}">
                <a16:creationId xmlns:a16="http://schemas.microsoft.com/office/drawing/2014/main" id="{7CBD343C-D0EC-4EEC-AE56-27AC20E64F85}"/>
              </a:ext>
            </a:extLst>
          </p:cNvPr>
          <p:cNvSpPr>
            <a:spLocks noGrp="1"/>
          </p:cNvSpPr>
          <p:nvPr/>
        </p:nvSpPr>
        <p:spPr>
          <a:xfrm>
            <a:off x="1323975" y="4467225"/>
            <a:ext cx="9810750" cy="666750"/>
          </a:xfrm>
          <a:prstGeom prst="rect">
            <a:avLst/>
          </a:prstGeom>
          <a:noFill/>
          <a:ln w="0">
            <a:noFill/>
          </a:ln>
        </p:spPr>
        <p:txBody>
          <a:bodyPr wrap="square" lIns="0" tIns="0" rIns="0" bIns="0" anchor="t">
            <a:noAutofit/>
          </a:bodyPr>
          <a:lstStyle/>
          <a:p>
            <a:pPr marL="101600" algn="l">
              <a:defRPr sz="1800"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Uses the translation process as a laboratory for learning and research on language, translation, cognitive studies, human and machine proof-search and learning.</a:t>
            </a:r>
          </a:p>
        </p:txBody>
      </p:sp>
      <p:sp>
        <p:nvSpPr>
          <p:cNvPr id="18" name="Oval 17">
            <a:extLst>
              <a:ext uri="{FF2B5EF4-FFF2-40B4-BE49-F238E27FC236}">
                <a16:creationId xmlns:a16="http://schemas.microsoft.com/office/drawing/2014/main" id="{7117F76F-4B32-4947-BC52-D000C482ED4C}"/>
              </a:ext>
            </a:extLst>
          </p:cNvPr>
          <p:cNvSpPr>
            <a:spLocks noGrp="1"/>
          </p:cNvSpPr>
          <p:nvPr/>
        </p:nvSpPr>
        <p:spPr>
          <a:xfrm>
            <a:off x="809625" y="5553075"/>
            <a:ext cx="190500" cy="190500"/>
          </a:xfrm>
          <a:prstGeom prst="ellipse">
            <a:avLst/>
          </a:prstGeom>
          <a:solidFill>
            <a:srgbClr val="344E85"/>
          </a:solidFill>
          <a:ln w="0">
            <a:solidFill>
              <a:srgbClr val="344E85"/>
            </a:solidFill>
          </a:ln>
        </p:spPr>
        <p:txBody>
          <a:bodyPr/>
          <a:lstStyle/>
          <a:p>
            <a:endParaRPr lang="en-US"/>
          </a:p>
        </p:txBody>
      </p:sp>
      <p:sp>
        <p:nvSpPr>
          <p:cNvPr id="19" name="Rectangle 18">
            <a:extLst>
              <a:ext uri="{FF2B5EF4-FFF2-40B4-BE49-F238E27FC236}">
                <a16:creationId xmlns:a16="http://schemas.microsoft.com/office/drawing/2014/main" id="{2B7043D7-41BB-4FD1-A0FC-C341CC0CE791}"/>
              </a:ext>
            </a:extLst>
          </p:cNvPr>
          <p:cNvSpPr>
            <a:spLocks noGrp="1"/>
          </p:cNvSpPr>
          <p:nvPr/>
        </p:nvSpPr>
        <p:spPr>
          <a:xfrm>
            <a:off x="1200150" y="6124575"/>
            <a:ext cx="10287000" cy="9525"/>
          </a:xfrm>
          <a:prstGeom prst="rect">
            <a:avLst/>
          </a:prstGeom>
          <a:solidFill>
            <a:srgbClr val="B7BBB5"/>
          </a:solidFill>
          <a:ln w="0">
            <a:noFill/>
          </a:ln>
        </p:spPr>
        <p:txBody>
          <a:bodyPr/>
          <a:lstStyle/>
          <a:p>
            <a:endParaRPr lang="en-US"/>
          </a:p>
        </p:txBody>
      </p:sp>
      <p:sp>
        <p:nvSpPr>
          <p:cNvPr id="20" name="Rectangle 19">
            <a:extLst>
              <a:ext uri="{FF2B5EF4-FFF2-40B4-BE49-F238E27FC236}">
                <a16:creationId xmlns:a16="http://schemas.microsoft.com/office/drawing/2014/main" id="{E8B00378-2CBA-4ECB-9A17-BD43F5C275C0}"/>
              </a:ext>
            </a:extLst>
          </p:cNvPr>
          <p:cNvSpPr>
            <a:spLocks noGrp="1"/>
          </p:cNvSpPr>
          <p:nvPr/>
        </p:nvSpPr>
        <p:spPr>
          <a:xfrm>
            <a:off x="1323975" y="5457825"/>
            <a:ext cx="9810750" cy="685800"/>
          </a:xfrm>
          <a:prstGeom prst="rect">
            <a:avLst/>
          </a:prstGeom>
          <a:noFill/>
          <a:ln w="0">
            <a:noFill/>
          </a:ln>
        </p:spPr>
        <p:txBody>
          <a:bodyPr wrap="square" lIns="0" tIns="0" rIns="0" bIns="0" anchor="t">
            <a:noAutofit/>
          </a:bodyPr>
          <a:lstStyle/>
          <a:p>
            <a:pPr marL="101600" algn="l">
              <a:defRPr sz="1800" b="0">
                <a:solidFill>
                  <a:srgbClr val="202421"/>
                </a:solidFill>
                <a:latin typeface="DejaVu Sans"/>
                <a:ea typeface="DejaVu Sans"/>
                <a:cs typeface="DejaVu Sans"/>
              </a:defRPr>
            </a:pPr>
            <a:r>
              <a:rPr sz="2000" b="0" dirty="0">
                <a:solidFill>
                  <a:srgbClr val="202421"/>
                </a:solidFill>
                <a:latin typeface="Calibri" panose="020F0502020204030204" pitchFamily="34" charset="0"/>
                <a:ea typeface="Calibri" panose="020F0502020204030204" pitchFamily="34" charset="0"/>
                <a:cs typeface="Calibri" panose="020F0502020204030204" pitchFamily="34" charset="0"/>
              </a:rPr>
              <a:t>Creates a platform for cross-cultural collaboration and expanding participation in the study of philosophy and logic.</a:t>
            </a:r>
          </a:p>
        </p:txBody>
      </p:sp>
    </p:spTree>
    <p:extLst>
      <p:ext uri="{BB962C8B-B14F-4D97-AF65-F5344CB8AC3E}">
        <p14:creationId xmlns:p14="http://schemas.microsoft.com/office/powerpoint/2010/main" val="711670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38C3DD9-4CF0-49F2-A8E3-381533C76AEF}"/>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7E8E953B-D9BC-4915-974D-0E1E4C025B94}"/>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441E66BD-CD0B-4786-84A1-76AC6635F100}"/>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Why This Text?</a:t>
            </a:r>
          </a:p>
        </p:txBody>
      </p:sp>
      <p:sp>
        <p:nvSpPr>
          <p:cNvPr id="4" name="Rectangle 3">
            <a:extLst>
              <a:ext uri="{FF2B5EF4-FFF2-40B4-BE49-F238E27FC236}">
                <a16:creationId xmlns:a16="http://schemas.microsoft.com/office/drawing/2014/main" id="{DED863C5-E3CE-4480-9FB5-BA58FD588C0B}"/>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5C32BB4F-96A7-4296-9BAC-0412E49F614B}"/>
              </a:ext>
            </a:extLst>
          </p:cNvPr>
          <p:cNvSpPr>
            <a:spLocks noGrp="1"/>
          </p:cNvSpPr>
          <p:nvPr/>
        </p:nvSpPr>
        <p:spPr>
          <a:xfrm>
            <a:off x="609600" y="1924050"/>
            <a:ext cx="5343525" cy="2343150"/>
          </a:xfrm>
          <a:prstGeom prst="rect">
            <a:avLst/>
          </a:prstGeom>
          <a:solidFill>
            <a:srgbClr val="FCFAF4"/>
          </a:solidFill>
          <a:ln w="0">
            <a:noFill/>
          </a:ln>
        </p:spPr>
        <p:txBody>
          <a:bodyPr/>
          <a:lstStyle/>
          <a:p>
            <a:endParaRPr lang="en-US"/>
          </a:p>
        </p:txBody>
      </p:sp>
      <p:sp>
        <p:nvSpPr>
          <p:cNvPr id="6" name="Rectangle 5">
            <a:extLst>
              <a:ext uri="{FF2B5EF4-FFF2-40B4-BE49-F238E27FC236}">
                <a16:creationId xmlns:a16="http://schemas.microsoft.com/office/drawing/2014/main" id="{D74EB2B3-B256-43C0-985F-FF4CDA66B678}"/>
              </a:ext>
            </a:extLst>
          </p:cNvPr>
          <p:cNvSpPr>
            <a:spLocks noGrp="1"/>
          </p:cNvSpPr>
          <p:nvPr/>
        </p:nvSpPr>
        <p:spPr>
          <a:xfrm>
            <a:off x="609600" y="1924050"/>
            <a:ext cx="66675" cy="2343150"/>
          </a:xfrm>
          <a:prstGeom prst="rect">
            <a:avLst/>
          </a:prstGeom>
          <a:solidFill>
            <a:srgbClr val="344E85"/>
          </a:solidFill>
          <a:ln w="0">
            <a:noFill/>
          </a:ln>
        </p:spPr>
        <p:txBody>
          <a:bodyPr/>
          <a:lstStyle/>
          <a:p>
            <a:endParaRPr lang="en-US"/>
          </a:p>
        </p:txBody>
      </p:sp>
      <p:sp>
        <p:nvSpPr>
          <p:cNvPr id="7" name="Rectangle 6">
            <a:extLst>
              <a:ext uri="{FF2B5EF4-FFF2-40B4-BE49-F238E27FC236}">
                <a16:creationId xmlns:a16="http://schemas.microsoft.com/office/drawing/2014/main" id="{739A0C3B-7981-497A-AF42-5A61D8292644}"/>
              </a:ext>
            </a:extLst>
          </p:cNvPr>
          <p:cNvSpPr>
            <a:spLocks noGrp="1"/>
          </p:cNvSpPr>
          <p:nvPr/>
        </p:nvSpPr>
        <p:spPr>
          <a:xfrm>
            <a:off x="847725" y="2162175"/>
            <a:ext cx="4867275" cy="1866900"/>
          </a:xfrm>
          <a:prstGeom prst="rect">
            <a:avLst/>
          </a:prstGeom>
          <a:noFill/>
          <a:ln w="0">
            <a:noFill/>
          </a:ln>
        </p:spPr>
        <p:txBody>
          <a:bodyPr wrap="square" lIns="0" tIns="0" rIns="0" bIns="0" anchor="t">
            <a:noAutofit/>
          </a:bodyPr>
          <a:lstStyle/>
          <a:p>
            <a:pPr marL="114300" algn="l">
              <a:defRPr sz="19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The text is particularly suitable for teaching logic and metamathematics to philosophy students without a mathematical or technical background.</a:t>
            </a:r>
          </a:p>
        </p:txBody>
      </p:sp>
      <p:sp>
        <p:nvSpPr>
          <p:cNvPr id="8" name="Rectangle 7">
            <a:extLst>
              <a:ext uri="{FF2B5EF4-FFF2-40B4-BE49-F238E27FC236}">
                <a16:creationId xmlns:a16="http://schemas.microsoft.com/office/drawing/2014/main" id="{A3085FB5-0E94-4D59-A35E-ED54DFB15ADC}"/>
              </a:ext>
            </a:extLst>
          </p:cNvPr>
          <p:cNvSpPr>
            <a:spLocks noGrp="1"/>
          </p:cNvSpPr>
          <p:nvPr/>
        </p:nvSpPr>
        <p:spPr>
          <a:xfrm>
            <a:off x="609600" y="4381500"/>
            <a:ext cx="5343525" cy="1809750"/>
          </a:xfrm>
          <a:prstGeom prst="rect">
            <a:avLst/>
          </a:prstGeom>
          <a:solidFill>
            <a:srgbClr val="E8E8E2"/>
          </a:solidFill>
          <a:ln w="0">
            <a:noFill/>
          </a:ln>
        </p:spPr>
        <p:txBody>
          <a:bodyPr/>
          <a:lstStyle/>
          <a:p>
            <a:endParaRPr lang="en-US"/>
          </a:p>
        </p:txBody>
      </p:sp>
      <p:sp>
        <p:nvSpPr>
          <p:cNvPr id="9" name="Rectangle 8">
            <a:extLst>
              <a:ext uri="{FF2B5EF4-FFF2-40B4-BE49-F238E27FC236}">
                <a16:creationId xmlns:a16="http://schemas.microsoft.com/office/drawing/2014/main" id="{5B999BC2-3F2F-490F-8845-F87D42627AF3}"/>
              </a:ext>
            </a:extLst>
          </p:cNvPr>
          <p:cNvSpPr>
            <a:spLocks noGrp="1"/>
          </p:cNvSpPr>
          <p:nvPr/>
        </p:nvSpPr>
        <p:spPr>
          <a:xfrm>
            <a:off x="609600" y="4381500"/>
            <a:ext cx="28575" cy="1809750"/>
          </a:xfrm>
          <a:prstGeom prst="rect">
            <a:avLst/>
          </a:prstGeom>
          <a:solidFill>
            <a:srgbClr val="344E85"/>
          </a:solidFill>
          <a:ln w="0">
            <a:noFill/>
          </a:ln>
        </p:spPr>
        <p:txBody>
          <a:bodyPr/>
          <a:lstStyle/>
          <a:p>
            <a:endParaRPr lang="en-US"/>
          </a:p>
        </p:txBody>
      </p:sp>
      <p:sp>
        <p:nvSpPr>
          <p:cNvPr id="10" name="Rectangle 9">
            <a:extLst>
              <a:ext uri="{FF2B5EF4-FFF2-40B4-BE49-F238E27FC236}">
                <a16:creationId xmlns:a16="http://schemas.microsoft.com/office/drawing/2014/main" id="{0A3767A1-C866-44D5-ADAB-0B797A48856F}"/>
              </a:ext>
            </a:extLst>
          </p:cNvPr>
          <p:cNvSpPr>
            <a:spLocks noGrp="1"/>
          </p:cNvSpPr>
          <p:nvPr/>
        </p:nvSpPr>
        <p:spPr>
          <a:xfrm>
            <a:off x="847725" y="4619625"/>
            <a:ext cx="4867275" cy="1333500"/>
          </a:xfrm>
          <a:prstGeom prst="rect">
            <a:avLst/>
          </a:prstGeom>
          <a:noFill/>
          <a:ln w="0">
            <a:noFill/>
          </a:ln>
        </p:spPr>
        <p:txBody>
          <a:bodyPr wrap="square" lIns="0" tIns="0" rIns="0" bIns="0" anchor="t">
            <a:noAutofit/>
          </a:bodyPr>
          <a:lstStyle/>
          <a:p>
            <a:pPr marL="114300" algn="l">
              <a:defRPr sz="19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It emphasizes the philosophical motivations underlying mathematical choices and moves.</a:t>
            </a:r>
          </a:p>
        </p:txBody>
      </p:sp>
      <p:sp>
        <p:nvSpPr>
          <p:cNvPr id="11" name="Rectangle 10">
            <a:extLst>
              <a:ext uri="{FF2B5EF4-FFF2-40B4-BE49-F238E27FC236}">
                <a16:creationId xmlns:a16="http://schemas.microsoft.com/office/drawing/2014/main" id="{779A822E-4E17-4445-9889-C32180BDDCF3}"/>
              </a:ext>
            </a:extLst>
          </p:cNvPr>
          <p:cNvSpPr>
            <a:spLocks noGrp="1"/>
          </p:cNvSpPr>
          <p:nvPr/>
        </p:nvSpPr>
        <p:spPr>
          <a:xfrm>
            <a:off x="6172200" y="1924050"/>
            <a:ext cx="5343525" cy="1771650"/>
          </a:xfrm>
          <a:prstGeom prst="rect">
            <a:avLst/>
          </a:prstGeom>
          <a:solidFill>
            <a:srgbClr val="E8E8E2"/>
          </a:solidFill>
          <a:ln w="0">
            <a:noFill/>
          </a:ln>
        </p:spPr>
        <p:txBody>
          <a:bodyPr/>
          <a:lstStyle/>
          <a:p>
            <a:endParaRPr lang="en-US"/>
          </a:p>
        </p:txBody>
      </p:sp>
      <p:sp>
        <p:nvSpPr>
          <p:cNvPr id="12" name="Rectangle 11">
            <a:extLst>
              <a:ext uri="{FF2B5EF4-FFF2-40B4-BE49-F238E27FC236}">
                <a16:creationId xmlns:a16="http://schemas.microsoft.com/office/drawing/2014/main" id="{9FF52B21-2D55-4EB4-93A0-F05CCA847158}"/>
              </a:ext>
            </a:extLst>
          </p:cNvPr>
          <p:cNvSpPr>
            <a:spLocks noGrp="1"/>
          </p:cNvSpPr>
          <p:nvPr/>
        </p:nvSpPr>
        <p:spPr>
          <a:xfrm>
            <a:off x="6172200" y="1924050"/>
            <a:ext cx="28575" cy="1771650"/>
          </a:xfrm>
          <a:prstGeom prst="rect">
            <a:avLst/>
          </a:prstGeom>
          <a:solidFill>
            <a:srgbClr val="344E85"/>
          </a:solidFill>
          <a:ln w="0">
            <a:noFill/>
          </a:ln>
        </p:spPr>
        <p:txBody>
          <a:bodyPr/>
          <a:lstStyle/>
          <a:p>
            <a:endParaRPr lang="en-US"/>
          </a:p>
        </p:txBody>
      </p:sp>
      <p:sp>
        <p:nvSpPr>
          <p:cNvPr id="13" name="Rectangle 12">
            <a:extLst>
              <a:ext uri="{FF2B5EF4-FFF2-40B4-BE49-F238E27FC236}">
                <a16:creationId xmlns:a16="http://schemas.microsoft.com/office/drawing/2014/main" id="{49D78487-CA27-4B25-A315-C333BFCCFCF0}"/>
              </a:ext>
            </a:extLst>
          </p:cNvPr>
          <p:cNvSpPr>
            <a:spLocks noGrp="1"/>
          </p:cNvSpPr>
          <p:nvPr/>
        </p:nvSpPr>
        <p:spPr>
          <a:xfrm>
            <a:off x="6410325" y="2162175"/>
            <a:ext cx="4867275" cy="1295400"/>
          </a:xfrm>
          <a:prstGeom prst="rect">
            <a:avLst/>
          </a:prstGeom>
          <a:noFill/>
          <a:ln w="0">
            <a:noFill/>
          </a:ln>
        </p:spPr>
        <p:txBody>
          <a:bodyPr wrap="square" lIns="0" tIns="0" rIns="0" bIns="0" anchor="t">
            <a:noAutofit/>
          </a:bodyPr>
          <a:lstStyle/>
          <a:p>
            <a:pPr marL="114300" algn="l">
              <a:defRPr sz="19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It combines current research with proximity to Kurt Gödel's original article (1931).</a:t>
            </a:r>
          </a:p>
        </p:txBody>
      </p:sp>
      <p:sp>
        <p:nvSpPr>
          <p:cNvPr id="14" name="Rectangle 13">
            <a:extLst>
              <a:ext uri="{FF2B5EF4-FFF2-40B4-BE49-F238E27FC236}">
                <a16:creationId xmlns:a16="http://schemas.microsoft.com/office/drawing/2014/main" id="{70404305-FBAE-4324-AC8D-4CE1980F7635}"/>
              </a:ext>
            </a:extLst>
          </p:cNvPr>
          <p:cNvSpPr>
            <a:spLocks noGrp="1"/>
          </p:cNvSpPr>
          <p:nvPr/>
        </p:nvSpPr>
        <p:spPr>
          <a:xfrm>
            <a:off x="6172200" y="3810000"/>
            <a:ext cx="5343525" cy="2381250"/>
          </a:xfrm>
          <a:prstGeom prst="rect">
            <a:avLst/>
          </a:prstGeom>
          <a:solidFill>
            <a:srgbClr val="E8E8E2"/>
          </a:solidFill>
          <a:ln w="0">
            <a:noFill/>
          </a:ln>
        </p:spPr>
        <p:txBody>
          <a:bodyPr/>
          <a:lstStyle/>
          <a:p>
            <a:endParaRPr lang="en-US"/>
          </a:p>
        </p:txBody>
      </p:sp>
      <p:sp>
        <p:nvSpPr>
          <p:cNvPr id="15" name="Rectangle 14">
            <a:extLst>
              <a:ext uri="{FF2B5EF4-FFF2-40B4-BE49-F238E27FC236}">
                <a16:creationId xmlns:a16="http://schemas.microsoft.com/office/drawing/2014/main" id="{17C9B09D-691E-4D54-90CD-AED338A039F1}"/>
              </a:ext>
            </a:extLst>
          </p:cNvPr>
          <p:cNvSpPr>
            <a:spLocks noGrp="1"/>
          </p:cNvSpPr>
          <p:nvPr/>
        </p:nvSpPr>
        <p:spPr>
          <a:xfrm>
            <a:off x="6172200" y="3810000"/>
            <a:ext cx="28575" cy="2381250"/>
          </a:xfrm>
          <a:prstGeom prst="rect">
            <a:avLst/>
          </a:prstGeom>
          <a:solidFill>
            <a:srgbClr val="344E85"/>
          </a:solidFill>
          <a:ln w="0">
            <a:noFill/>
          </a:ln>
        </p:spPr>
        <p:txBody>
          <a:bodyPr/>
          <a:lstStyle/>
          <a:p>
            <a:endParaRPr lang="en-US"/>
          </a:p>
        </p:txBody>
      </p:sp>
      <p:sp>
        <p:nvSpPr>
          <p:cNvPr id="16" name="Rectangle 15">
            <a:extLst>
              <a:ext uri="{FF2B5EF4-FFF2-40B4-BE49-F238E27FC236}">
                <a16:creationId xmlns:a16="http://schemas.microsoft.com/office/drawing/2014/main" id="{F08A6C4D-C799-4E39-8D77-C3B1C35EC698}"/>
              </a:ext>
            </a:extLst>
          </p:cNvPr>
          <p:cNvSpPr>
            <a:spLocks noGrp="1"/>
          </p:cNvSpPr>
          <p:nvPr/>
        </p:nvSpPr>
        <p:spPr>
          <a:xfrm>
            <a:off x="6410325" y="4048125"/>
            <a:ext cx="4867275" cy="1905000"/>
          </a:xfrm>
          <a:prstGeom prst="rect">
            <a:avLst/>
          </a:prstGeom>
          <a:noFill/>
          <a:ln w="0">
            <a:noFill/>
          </a:ln>
        </p:spPr>
        <p:txBody>
          <a:bodyPr wrap="square" lIns="0" tIns="0" rIns="0" bIns="0" anchor="t">
            <a:noAutofit/>
          </a:bodyPr>
          <a:lstStyle/>
          <a:p>
            <a:pPr marL="114300" algn="l">
              <a:defRPr sz="195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It allows for discussion not only of the results of the proof, but also of its presentation, its sources, and the significance of different alternatives.</a:t>
            </a:r>
          </a:p>
        </p:txBody>
      </p:sp>
    </p:spTree>
    <p:extLst>
      <p:ext uri="{BB962C8B-B14F-4D97-AF65-F5344CB8AC3E}">
        <p14:creationId xmlns:p14="http://schemas.microsoft.com/office/powerpoint/2010/main" val="1335715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DAF8EE7-6E35-41B4-8BB7-3BA7174F6FB5}"/>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22EC32CD-C01D-4C88-896F-1FE540AE47B4}"/>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79FAFFFC-7A12-47F2-A4F3-C1936175BC76}"/>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Methodology</a:t>
            </a:r>
          </a:p>
        </p:txBody>
      </p:sp>
      <p:sp>
        <p:nvSpPr>
          <p:cNvPr id="4" name="Rectangle 3">
            <a:extLst>
              <a:ext uri="{FF2B5EF4-FFF2-40B4-BE49-F238E27FC236}">
                <a16:creationId xmlns:a16="http://schemas.microsoft.com/office/drawing/2014/main" id="{6F91D505-38A2-449B-AEDE-4873103008D3}"/>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60E88521-7C07-49D6-956E-4E8465BF1554}"/>
              </a:ext>
            </a:extLst>
          </p:cNvPr>
          <p:cNvSpPr>
            <a:spLocks noGrp="1"/>
          </p:cNvSpPr>
          <p:nvPr/>
        </p:nvSpPr>
        <p:spPr>
          <a:xfrm>
            <a:off x="609600" y="1724025"/>
            <a:ext cx="10763250" cy="409575"/>
          </a:xfrm>
          <a:prstGeom prst="rect">
            <a:avLst/>
          </a:prstGeom>
          <a:noFill/>
          <a:ln w="0">
            <a:noFill/>
          </a:ln>
        </p:spPr>
        <p:txBody>
          <a:bodyPr wrap="square" lIns="0" tIns="0" rIns="0" bIns="0" anchor="t">
            <a:noAutofit/>
          </a:bodyPr>
          <a:lstStyle/>
          <a:p>
            <a:pPr algn="l">
              <a:defRPr sz="1875" b="0">
                <a:solidFill>
                  <a:srgbClr val="202421"/>
                </a:solidFill>
                <a:latin typeface="DejaVu Serif"/>
                <a:ea typeface="DejaVu Serif"/>
                <a:cs typeface="DejaVu Serif"/>
              </a:defRPr>
            </a:pPr>
            <a:r>
              <a:rPr sz="2200" b="1" dirty="0">
                <a:solidFill>
                  <a:srgbClr val="344E85"/>
                </a:solidFill>
                <a:latin typeface="DejaVu Serif"/>
                <a:ea typeface="DejaVu Serif"/>
                <a:cs typeface="DejaVu Serif"/>
              </a:rPr>
              <a:t>What would an alternative to stipulation be? In search of a scholarly and linguistic attention:</a:t>
            </a:r>
          </a:p>
        </p:txBody>
      </p:sp>
      <p:sp>
        <p:nvSpPr>
          <p:cNvPr id="6" name="Rectangle 5">
            <a:extLst>
              <a:ext uri="{FF2B5EF4-FFF2-40B4-BE49-F238E27FC236}">
                <a16:creationId xmlns:a16="http://schemas.microsoft.com/office/drawing/2014/main" id="{8370800E-36A9-4292-B5FE-2BCA292168C8}"/>
              </a:ext>
            </a:extLst>
          </p:cNvPr>
          <p:cNvSpPr>
            <a:spLocks noGrp="1"/>
          </p:cNvSpPr>
          <p:nvPr/>
        </p:nvSpPr>
        <p:spPr>
          <a:xfrm>
            <a:off x="609600" y="2238375"/>
            <a:ext cx="5343525" cy="1666875"/>
          </a:xfrm>
          <a:prstGeom prst="rect">
            <a:avLst/>
          </a:prstGeom>
          <a:solidFill>
            <a:srgbClr val="FCFAF4"/>
          </a:solidFill>
          <a:ln w="0">
            <a:noFill/>
          </a:ln>
        </p:spPr>
        <p:txBody>
          <a:bodyPr/>
          <a:lstStyle/>
          <a:p>
            <a:endParaRPr lang="en-US"/>
          </a:p>
        </p:txBody>
      </p:sp>
      <p:sp>
        <p:nvSpPr>
          <p:cNvPr id="7" name="Rectangle 6">
            <a:extLst>
              <a:ext uri="{FF2B5EF4-FFF2-40B4-BE49-F238E27FC236}">
                <a16:creationId xmlns:a16="http://schemas.microsoft.com/office/drawing/2014/main" id="{18757258-5DA7-43A6-B320-FEAAA30084F4}"/>
              </a:ext>
            </a:extLst>
          </p:cNvPr>
          <p:cNvSpPr>
            <a:spLocks noGrp="1"/>
          </p:cNvSpPr>
          <p:nvPr/>
        </p:nvSpPr>
        <p:spPr>
          <a:xfrm>
            <a:off x="609600" y="2238375"/>
            <a:ext cx="66675" cy="1666875"/>
          </a:xfrm>
          <a:prstGeom prst="rect">
            <a:avLst/>
          </a:prstGeom>
          <a:solidFill>
            <a:srgbClr val="344E85"/>
          </a:solidFill>
          <a:ln w="0">
            <a:noFill/>
          </a:ln>
        </p:spPr>
        <p:txBody>
          <a:bodyPr/>
          <a:lstStyle/>
          <a:p>
            <a:endParaRPr lang="en-US"/>
          </a:p>
        </p:txBody>
      </p:sp>
      <p:sp>
        <p:nvSpPr>
          <p:cNvPr id="8" name="Rectangle 7">
            <a:extLst>
              <a:ext uri="{FF2B5EF4-FFF2-40B4-BE49-F238E27FC236}">
                <a16:creationId xmlns:a16="http://schemas.microsoft.com/office/drawing/2014/main" id="{6DDF5E2E-1189-436F-BE17-C9A0435661C6}"/>
              </a:ext>
            </a:extLst>
          </p:cNvPr>
          <p:cNvSpPr>
            <a:spLocks noGrp="1"/>
          </p:cNvSpPr>
          <p:nvPr/>
        </p:nvSpPr>
        <p:spPr>
          <a:xfrm>
            <a:off x="857250" y="2592367"/>
            <a:ext cx="4867275" cy="1190625"/>
          </a:xfrm>
          <a:prstGeom prst="rect">
            <a:avLst/>
          </a:prstGeom>
          <a:noFill/>
          <a:ln w="0">
            <a:noFill/>
          </a:ln>
        </p:spPr>
        <p:txBody>
          <a:bodyPr wrap="square" lIns="0" tIns="0" rIns="0" bIns="0" anchor="t">
            <a:noAutofit/>
          </a:bodyPr>
          <a:lstStyle/>
          <a:p>
            <a:pPr marL="114300" algn="l">
              <a:defRPr sz="180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A translation team includes students, doctoral students, lecturers and researchers.</a:t>
            </a:r>
          </a:p>
        </p:txBody>
      </p:sp>
      <p:sp>
        <p:nvSpPr>
          <p:cNvPr id="9" name="Rectangle 8">
            <a:extLst>
              <a:ext uri="{FF2B5EF4-FFF2-40B4-BE49-F238E27FC236}">
                <a16:creationId xmlns:a16="http://schemas.microsoft.com/office/drawing/2014/main" id="{09B33982-4949-464B-A36D-263158E8B220}"/>
              </a:ext>
            </a:extLst>
          </p:cNvPr>
          <p:cNvSpPr>
            <a:spLocks noGrp="1"/>
          </p:cNvSpPr>
          <p:nvPr/>
        </p:nvSpPr>
        <p:spPr>
          <a:xfrm>
            <a:off x="609600" y="4019550"/>
            <a:ext cx="5343525" cy="2171700"/>
          </a:xfrm>
          <a:prstGeom prst="rect">
            <a:avLst/>
          </a:prstGeom>
          <a:solidFill>
            <a:srgbClr val="E8E8E2"/>
          </a:solidFill>
          <a:ln w="0">
            <a:noFill/>
          </a:ln>
        </p:spPr>
        <p:txBody>
          <a:bodyPr/>
          <a:lstStyle/>
          <a:p>
            <a:endParaRPr lang="en-US"/>
          </a:p>
        </p:txBody>
      </p:sp>
      <p:sp>
        <p:nvSpPr>
          <p:cNvPr id="10" name="Rectangle 9">
            <a:extLst>
              <a:ext uri="{FF2B5EF4-FFF2-40B4-BE49-F238E27FC236}">
                <a16:creationId xmlns:a16="http://schemas.microsoft.com/office/drawing/2014/main" id="{51C3D64F-7A63-4217-91CE-57B30ED98969}"/>
              </a:ext>
            </a:extLst>
          </p:cNvPr>
          <p:cNvSpPr>
            <a:spLocks noGrp="1"/>
          </p:cNvSpPr>
          <p:nvPr/>
        </p:nvSpPr>
        <p:spPr>
          <a:xfrm>
            <a:off x="609600" y="4019550"/>
            <a:ext cx="28575" cy="2171700"/>
          </a:xfrm>
          <a:prstGeom prst="rect">
            <a:avLst/>
          </a:prstGeom>
          <a:solidFill>
            <a:srgbClr val="344E85"/>
          </a:solidFill>
          <a:ln w="0">
            <a:noFill/>
          </a:ln>
        </p:spPr>
        <p:txBody>
          <a:bodyPr/>
          <a:lstStyle/>
          <a:p>
            <a:endParaRPr lang="en-US"/>
          </a:p>
        </p:txBody>
      </p:sp>
      <p:sp>
        <p:nvSpPr>
          <p:cNvPr id="11" name="Rectangle 10">
            <a:extLst>
              <a:ext uri="{FF2B5EF4-FFF2-40B4-BE49-F238E27FC236}">
                <a16:creationId xmlns:a16="http://schemas.microsoft.com/office/drawing/2014/main" id="{A6BE16F4-B524-49A8-8B90-C4BF3B303A18}"/>
              </a:ext>
            </a:extLst>
          </p:cNvPr>
          <p:cNvSpPr>
            <a:spLocks noGrp="1"/>
          </p:cNvSpPr>
          <p:nvPr/>
        </p:nvSpPr>
        <p:spPr>
          <a:xfrm>
            <a:off x="847725" y="4467225"/>
            <a:ext cx="4867275" cy="1695450"/>
          </a:xfrm>
          <a:prstGeom prst="rect">
            <a:avLst/>
          </a:prstGeom>
          <a:noFill/>
          <a:ln w="0">
            <a:noFill/>
          </a:ln>
        </p:spPr>
        <p:txBody>
          <a:bodyPr wrap="square" lIns="0" tIns="0" rIns="0" bIns="0" anchor="t">
            <a:noAutofit/>
          </a:bodyPr>
          <a:lstStyle/>
          <a:p>
            <a:pPr marL="114300" algn="l">
              <a:defRPr sz="180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terminological dilemmas suggest historical sources, uses of the candidate terms in context; considered decision are documented in footnotes.</a:t>
            </a:r>
          </a:p>
        </p:txBody>
      </p:sp>
      <p:sp>
        <p:nvSpPr>
          <p:cNvPr id="12" name="Rectangle 11">
            <a:extLst>
              <a:ext uri="{FF2B5EF4-FFF2-40B4-BE49-F238E27FC236}">
                <a16:creationId xmlns:a16="http://schemas.microsoft.com/office/drawing/2014/main" id="{841E44F3-1293-42F3-835D-A784BE52BCF9}"/>
              </a:ext>
            </a:extLst>
          </p:cNvPr>
          <p:cNvSpPr>
            <a:spLocks noGrp="1"/>
          </p:cNvSpPr>
          <p:nvPr/>
        </p:nvSpPr>
        <p:spPr>
          <a:xfrm>
            <a:off x="6172200" y="2238375"/>
            <a:ext cx="5343525" cy="1762125"/>
          </a:xfrm>
          <a:prstGeom prst="rect">
            <a:avLst/>
          </a:prstGeom>
          <a:solidFill>
            <a:srgbClr val="E8E8E2"/>
          </a:solidFill>
          <a:ln w="0">
            <a:noFill/>
          </a:ln>
        </p:spPr>
        <p:txBody>
          <a:bodyPr/>
          <a:lstStyle/>
          <a:p>
            <a:endParaRPr lang="en-US"/>
          </a:p>
        </p:txBody>
      </p:sp>
      <p:sp>
        <p:nvSpPr>
          <p:cNvPr id="13" name="Rectangle 12">
            <a:extLst>
              <a:ext uri="{FF2B5EF4-FFF2-40B4-BE49-F238E27FC236}">
                <a16:creationId xmlns:a16="http://schemas.microsoft.com/office/drawing/2014/main" id="{023390D3-A312-4E83-9AB1-B5A066C894AA}"/>
              </a:ext>
            </a:extLst>
          </p:cNvPr>
          <p:cNvSpPr>
            <a:spLocks noGrp="1"/>
          </p:cNvSpPr>
          <p:nvPr/>
        </p:nvSpPr>
        <p:spPr>
          <a:xfrm>
            <a:off x="6172200" y="2238375"/>
            <a:ext cx="28575" cy="1762125"/>
          </a:xfrm>
          <a:prstGeom prst="rect">
            <a:avLst/>
          </a:prstGeom>
          <a:solidFill>
            <a:srgbClr val="344E85"/>
          </a:solidFill>
          <a:ln w="0">
            <a:noFill/>
          </a:ln>
        </p:spPr>
        <p:txBody>
          <a:bodyPr/>
          <a:lstStyle/>
          <a:p>
            <a:endParaRPr lang="en-US"/>
          </a:p>
        </p:txBody>
      </p:sp>
      <p:sp>
        <p:nvSpPr>
          <p:cNvPr id="14" name="Rectangle 13">
            <a:extLst>
              <a:ext uri="{FF2B5EF4-FFF2-40B4-BE49-F238E27FC236}">
                <a16:creationId xmlns:a16="http://schemas.microsoft.com/office/drawing/2014/main" id="{2E00F30F-CB92-487B-8933-711CFFFD7471}"/>
              </a:ext>
            </a:extLst>
          </p:cNvPr>
          <p:cNvSpPr>
            <a:spLocks noGrp="1"/>
          </p:cNvSpPr>
          <p:nvPr/>
        </p:nvSpPr>
        <p:spPr>
          <a:xfrm>
            <a:off x="6410325" y="2592367"/>
            <a:ext cx="4867275" cy="1285875"/>
          </a:xfrm>
          <a:prstGeom prst="rect">
            <a:avLst/>
          </a:prstGeom>
          <a:noFill/>
          <a:ln w="0">
            <a:noFill/>
          </a:ln>
        </p:spPr>
        <p:txBody>
          <a:bodyPr wrap="square" lIns="0" tIns="0" rIns="0" bIns="0" anchor="t">
            <a:noAutofit/>
          </a:bodyPr>
          <a:lstStyle/>
          <a:p>
            <a:pPr marL="114300" algn="l">
              <a:defRPr sz="1763"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the scholarly excursus and its documented footnotes marks a potential research project to be revisited.</a:t>
            </a:r>
          </a:p>
        </p:txBody>
      </p:sp>
      <p:sp>
        <p:nvSpPr>
          <p:cNvPr id="15" name="Rectangle 14">
            <a:extLst>
              <a:ext uri="{FF2B5EF4-FFF2-40B4-BE49-F238E27FC236}">
                <a16:creationId xmlns:a16="http://schemas.microsoft.com/office/drawing/2014/main" id="{02F08639-6E26-4896-BDC2-96DEEB211E3B}"/>
              </a:ext>
            </a:extLst>
          </p:cNvPr>
          <p:cNvSpPr>
            <a:spLocks noGrp="1"/>
          </p:cNvSpPr>
          <p:nvPr/>
        </p:nvSpPr>
        <p:spPr>
          <a:xfrm>
            <a:off x="6172200" y="4114800"/>
            <a:ext cx="5343525" cy="2076450"/>
          </a:xfrm>
          <a:prstGeom prst="rect">
            <a:avLst/>
          </a:prstGeom>
          <a:solidFill>
            <a:srgbClr val="E8E8E2"/>
          </a:solidFill>
          <a:ln w="0">
            <a:noFill/>
          </a:ln>
        </p:spPr>
        <p:txBody>
          <a:bodyPr/>
          <a:lstStyle/>
          <a:p>
            <a:endParaRPr lang="en-US"/>
          </a:p>
        </p:txBody>
      </p:sp>
      <p:sp>
        <p:nvSpPr>
          <p:cNvPr id="16" name="Rectangle 15">
            <a:extLst>
              <a:ext uri="{FF2B5EF4-FFF2-40B4-BE49-F238E27FC236}">
                <a16:creationId xmlns:a16="http://schemas.microsoft.com/office/drawing/2014/main" id="{508086D0-C17D-492E-B782-00C27599AAE2}"/>
              </a:ext>
            </a:extLst>
          </p:cNvPr>
          <p:cNvSpPr>
            <a:spLocks noGrp="1"/>
          </p:cNvSpPr>
          <p:nvPr/>
        </p:nvSpPr>
        <p:spPr>
          <a:xfrm>
            <a:off x="6172200" y="4114800"/>
            <a:ext cx="28575" cy="2076450"/>
          </a:xfrm>
          <a:prstGeom prst="rect">
            <a:avLst/>
          </a:prstGeom>
          <a:solidFill>
            <a:srgbClr val="344E85"/>
          </a:solidFill>
          <a:ln w="0">
            <a:noFill/>
          </a:ln>
        </p:spPr>
        <p:txBody>
          <a:bodyPr/>
          <a:lstStyle/>
          <a:p>
            <a:endParaRPr lang="en-US"/>
          </a:p>
        </p:txBody>
      </p:sp>
      <p:sp>
        <p:nvSpPr>
          <p:cNvPr id="17" name="Rectangle 16">
            <a:extLst>
              <a:ext uri="{FF2B5EF4-FFF2-40B4-BE49-F238E27FC236}">
                <a16:creationId xmlns:a16="http://schemas.microsoft.com/office/drawing/2014/main" id="{8332EB62-EDE6-4228-A9D8-5F3DE398D457}"/>
              </a:ext>
            </a:extLst>
          </p:cNvPr>
          <p:cNvSpPr>
            <a:spLocks noGrp="1"/>
          </p:cNvSpPr>
          <p:nvPr/>
        </p:nvSpPr>
        <p:spPr>
          <a:xfrm>
            <a:off x="6410324" y="4467225"/>
            <a:ext cx="4867275" cy="1600200"/>
          </a:xfrm>
          <a:prstGeom prst="rect">
            <a:avLst/>
          </a:prstGeom>
          <a:noFill/>
          <a:ln w="0">
            <a:noFill/>
          </a:ln>
        </p:spPr>
        <p:txBody>
          <a:bodyPr wrap="square" lIns="0" tIns="0" rIns="0" bIns="0" anchor="t">
            <a:noAutofit/>
          </a:bodyPr>
          <a:lstStyle/>
          <a:p>
            <a:pPr marL="114300" algn="l">
              <a:defRPr sz="1800" b="0">
                <a:solidFill>
                  <a:srgbClr val="202421"/>
                </a:solidFill>
                <a:latin typeface="DejaVu Sans"/>
                <a:ea typeface="DejaVu Sans"/>
                <a:cs typeface="DejaVu Sans"/>
              </a:defRPr>
            </a:pPr>
            <a:r>
              <a:rPr sz="2200" b="0" dirty="0">
                <a:solidFill>
                  <a:srgbClr val="202421"/>
                </a:solidFill>
                <a:latin typeface="Calibri" panose="020F0502020204030204" pitchFamily="34" charset="0"/>
                <a:ea typeface="Calibri" panose="020F0502020204030204" pitchFamily="34" charset="0"/>
                <a:cs typeface="Calibri" panose="020F0502020204030204" pitchFamily="34" charset="0"/>
              </a:rPr>
              <a:t>AI training with human control and evaluation, using existing translations, term banks and parallel texts can be assessed or harnessed for data.</a:t>
            </a:r>
          </a:p>
        </p:txBody>
      </p:sp>
    </p:spTree>
    <p:extLst>
      <p:ext uri="{BB962C8B-B14F-4D97-AF65-F5344CB8AC3E}">
        <p14:creationId xmlns:p14="http://schemas.microsoft.com/office/powerpoint/2010/main" val="1216446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6711230-DCF0-42DE-A56F-3189EF04BE92}"/>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3355D4C0-4808-45C9-9269-A8A4F1B9C0EF}"/>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7088163A-AA7E-476D-95F6-410282BDA7B9}"/>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300" b="0">
                <a:solidFill>
                  <a:srgbClr val="202421"/>
                </a:solidFill>
                <a:latin typeface="DejaVu Serif"/>
                <a:ea typeface="DejaVu Serif"/>
                <a:cs typeface="DejaVu Serif"/>
              </a:defRPr>
            </a:pPr>
            <a:r>
              <a:rPr sz="3300" b="0">
                <a:solidFill>
                  <a:srgbClr val="202421"/>
                </a:solidFill>
                <a:latin typeface="DejaVu Serif"/>
                <a:ea typeface="DejaVu Serif"/>
                <a:cs typeface="DejaVu Serif"/>
              </a:rPr>
              <a:t>Why AI and Machine Learning?</a:t>
            </a:r>
          </a:p>
        </p:txBody>
      </p:sp>
      <p:sp>
        <p:nvSpPr>
          <p:cNvPr id="4" name="Rectangle 3">
            <a:extLst>
              <a:ext uri="{FF2B5EF4-FFF2-40B4-BE49-F238E27FC236}">
                <a16:creationId xmlns:a16="http://schemas.microsoft.com/office/drawing/2014/main" id="{3CA1CAFD-0A9D-4BDA-BB41-D39011DEF4CA}"/>
              </a:ext>
            </a:extLst>
          </p:cNvPr>
          <p:cNvSpPr>
            <a:spLocks noGrp="1"/>
          </p:cNvSpPr>
          <p:nvPr/>
        </p:nvSpPr>
        <p:spPr>
          <a:xfrm flipV="1">
            <a:off x="609600" y="6402705"/>
            <a:ext cx="11196577" cy="45719"/>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AAD38604-85EF-4FF6-A0EC-3DC7F01239D7}"/>
              </a:ext>
            </a:extLst>
          </p:cNvPr>
          <p:cNvSpPr>
            <a:spLocks noGrp="1"/>
          </p:cNvSpPr>
          <p:nvPr/>
        </p:nvSpPr>
        <p:spPr>
          <a:xfrm>
            <a:off x="609600" y="1924050"/>
            <a:ext cx="5343525" cy="1704975"/>
          </a:xfrm>
          <a:prstGeom prst="rect">
            <a:avLst/>
          </a:prstGeom>
          <a:solidFill>
            <a:srgbClr val="FCFAF4"/>
          </a:solidFill>
          <a:ln w="0">
            <a:noFill/>
          </a:ln>
        </p:spPr>
        <p:txBody>
          <a:bodyPr/>
          <a:lstStyle/>
          <a:p>
            <a:endParaRPr lang="en-US"/>
          </a:p>
        </p:txBody>
      </p:sp>
      <p:sp>
        <p:nvSpPr>
          <p:cNvPr id="6" name="Rectangle 5">
            <a:extLst>
              <a:ext uri="{FF2B5EF4-FFF2-40B4-BE49-F238E27FC236}">
                <a16:creationId xmlns:a16="http://schemas.microsoft.com/office/drawing/2014/main" id="{C957C279-AEE0-4067-8BA8-2843B66CC65B}"/>
              </a:ext>
            </a:extLst>
          </p:cNvPr>
          <p:cNvSpPr>
            <a:spLocks noGrp="1"/>
          </p:cNvSpPr>
          <p:nvPr/>
        </p:nvSpPr>
        <p:spPr>
          <a:xfrm>
            <a:off x="609600" y="1924050"/>
            <a:ext cx="66675" cy="1704975"/>
          </a:xfrm>
          <a:prstGeom prst="rect">
            <a:avLst/>
          </a:prstGeom>
          <a:solidFill>
            <a:srgbClr val="344E85"/>
          </a:solidFill>
          <a:ln w="0">
            <a:noFill/>
          </a:ln>
        </p:spPr>
        <p:txBody>
          <a:bodyPr/>
          <a:lstStyle/>
          <a:p>
            <a:endParaRPr lang="en-US"/>
          </a:p>
        </p:txBody>
      </p:sp>
      <p:sp>
        <p:nvSpPr>
          <p:cNvPr id="7" name="Rectangle 6">
            <a:extLst>
              <a:ext uri="{FF2B5EF4-FFF2-40B4-BE49-F238E27FC236}">
                <a16:creationId xmlns:a16="http://schemas.microsoft.com/office/drawing/2014/main" id="{1A1F05FF-074B-4709-BA01-C698A09089EB}"/>
              </a:ext>
            </a:extLst>
          </p:cNvPr>
          <p:cNvSpPr>
            <a:spLocks noGrp="1"/>
          </p:cNvSpPr>
          <p:nvPr/>
        </p:nvSpPr>
        <p:spPr>
          <a:xfrm>
            <a:off x="847725" y="2067747"/>
            <a:ext cx="4867275" cy="1228725"/>
          </a:xfrm>
          <a:prstGeom prst="rect">
            <a:avLst/>
          </a:prstGeom>
          <a:noFill/>
          <a:ln w="0">
            <a:noFill/>
          </a:ln>
        </p:spPr>
        <p:txBody>
          <a:bodyPr wrap="square" lIns="0" tIns="0" rIns="0" bIns="0" anchor="t">
            <a:noAutofit/>
          </a:bodyPr>
          <a:lstStyle/>
          <a:p>
            <a:pPr marL="114300" algn="l">
              <a:defRPr sz="1350" b="0">
                <a:solidFill>
                  <a:srgbClr val="202421"/>
                </a:solidFill>
                <a:latin typeface="DejaVu Sans"/>
                <a:ea typeface="DejaVu Sans"/>
                <a:cs typeface="DejaVu Sans"/>
              </a:defRPr>
            </a:pPr>
            <a:r>
              <a:rPr sz="1900" b="0" dirty="0">
                <a:solidFill>
                  <a:srgbClr val="202421"/>
                </a:solidFill>
                <a:latin typeface="Calibri" panose="020F0502020204030204" pitchFamily="34" charset="0"/>
                <a:ea typeface="Calibri" panose="020F0502020204030204" pitchFamily="34" charset="0"/>
                <a:cs typeface="Calibri" panose="020F0502020204030204" pitchFamily="34" charset="0"/>
              </a:rPr>
              <a:t>AI-based translation tools are quickly becoming the main tools of readers, students and researchers, and it is therefore important to develop and train them for philosophical and logical translation as well.</a:t>
            </a:r>
          </a:p>
        </p:txBody>
      </p:sp>
      <p:sp>
        <p:nvSpPr>
          <p:cNvPr id="8" name="Rectangle 7">
            <a:extLst>
              <a:ext uri="{FF2B5EF4-FFF2-40B4-BE49-F238E27FC236}">
                <a16:creationId xmlns:a16="http://schemas.microsoft.com/office/drawing/2014/main" id="{79983EC5-89C6-4346-8BD7-957C7B327302}"/>
              </a:ext>
            </a:extLst>
          </p:cNvPr>
          <p:cNvSpPr>
            <a:spLocks noGrp="1"/>
          </p:cNvSpPr>
          <p:nvPr/>
        </p:nvSpPr>
        <p:spPr>
          <a:xfrm>
            <a:off x="609600" y="3743325"/>
            <a:ext cx="5343525" cy="1190625"/>
          </a:xfrm>
          <a:prstGeom prst="rect">
            <a:avLst/>
          </a:prstGeom>
          <a:solidFill>
            <a:srgbClr val="E8E8E2"/>
          </a:solidFill>
          <a:ln w="0">
            <a:noFill/>
          </a:ln>
        </p:spPr>
        <p:txBody>
          <a:bodyPr/>
          <a:lstStyle/>
          <a:p>
            <a:endParaRPr lang="en-US"/>
          </a:p>
        </p:txBody>
      </p:sp>
      <p:sp>
        <p:nvSpPr>
          <p:cNvPr id="9" name="Rectangle 8">
            <a:extLst>
              <a:ext uri="{FF2B5EF4-FFF2-40B4-BE49-F238E27FC236}">
                <a16:creationId xmlns:a16="http://schemas.microsoft.com/office/drawing/2014/main" id="{949F5DA8-EFC7-42BD-ACD1-B7D1185260F5}"/>
              </a:ext>
            </a:extLst>
          </p:cNvPr>
          <p:cNvSpPr>
            <a:spLocks noGrp="1"/>
          </p:cNvSpPr>
          <p:nvPr/>
        </p:nvSpPr>
        <p:spPr>
          <a:xfrm>
            <a:off x="609600" y="3743325"/>
            <a:ext cx="28575" cy="1190625"/>
          </a:xfrm>
          <a:prstGeom prst="rect">
            <a:avLst/>
          </a:prstGeom>
          <a:solidFill>
            <a:srgbClr val="344E85"/>
          </a:solidFill>
          <a:ln w="0">
            <a:noFill/>
          </a:ln>
        </p:spPr>
        <p:txBody>
          <a:bodyPr/>
          <a:lstStyle/>
          <a:p>
            <a:endParaRPr lang="en-US"/>
          </a:p>
        </p:txBody>
      </p:sp>
      <p:sp>
        <p:nvSpPr>
          <p:cNvPr id="10" name="Rectangle 9">
            <a:extLst>
              <a:ext uri="{FF2B5EF4-FFF2-40B4-BE49-F238E27FC236}">
                <a16:creationId xmlns:a16="http://schemas.microsoft.com/office/drawing/2014/main" id="{B86189C6-9DFE-4CAB-BC07-91CEEAABDDA4}"/>
              </a:ext>
            </a:extLst>
          </p:cNvPr>
          <p:cNvSpPr>
            <a:spLocks noGrp="1"/>
          </p:cNvSpPr>
          <p:nvPr/>
        </p:nvSpPr>
        <p:spPr>
          <a:xfrm>
            <a:off x="857250" y="3917600"/>
            <a:ext cx="4867275" cy="714375"/>
          </a:xfrm>
          <a:prstGeom prst="rect">
            <a:avLst/>
          </a:prstGeom>
          <a:noFill/>
          <a:ln w="0">
            <a:noFill/>
          </a:ln>
        </p:spPr>
        <p:txBody>
          <a:bodyPr wrap="square" lIns="0" tIns="0" rIns="0" bIns="0" anchor="t">
            <a:noAutofit/>
          </a:bodyPr>
          <a:lstStyle/>
          <a:p>
            <a:pPr marL="114300" algn="l">
              <a:defRPr sz="1388" b="0">
                <a:solidFill>
                  <a:srgbClr val="202421"/>
                </a:solidFill>
                <a:latin typeface="DejaVu Sans"/>
                <a:ea typeface="DejaVu Sans"/>
                <a:cs typeface="DejaVu Sans"/>
              </a:defRPr>
            </a:pPr>
            <a:r>
              <a:rPr sz="1900" b="0" dirty="0">
                <a:solidFill>
                  <a:srgbClr val="202421"/>
                </a:solidFill>
                <a:latin typeface="Calibri" panose="020F0502020204030204" pitchFamily="34" charset="0"/>
                <a:ea typeface="Calibri" panose="020F0502020204030204" pitchFamily="34" charset="0"/>
                <a:cs typeface="Calibri" panose="020F0502020204030204" pitchFamily="34" charset="0"/>
              </a:rPr>
              <a:t>Large Language Models (LLMs) allow for translation scopes that are impractical for a human team alone.</a:t>
            </a:r>
          </a:p>
        </p:txBody>
      </p:sp>
      <p:sp>
        <p:nvSpPr>
          <p:cNvPr id="11" name="Rectangle 10">
            <a:extLst>
              <a:ext uri="{FF2B5EF4-FFF2-40B4-BE49-F238E27FC236}">
                <a16:creationId xmlns:a16="http://schemas.microsoft.com/office/drawing/2014/main" id="{ECF9EC8D-661A-46FA-8D02-D4ED6E80D749}"/>
              </a:ext>
            </a:extLst>
          </p:cNvPr>
          <p:cNvSpPr>
            <a:spLocks noGrp="1"/>
          </p:cNvSpPr>
          <p:nvPr/>
        </p:nvSpPr>
        <p:spPr>
          <a:xfrm>
            <a:off x="609600" y="5048250"/>
            <a:ext cx="5343525" cy="1143000"/>
          </a:xfrm>
          <a:prstGeom prst="rect">
            <a:avLst/>
          </a:prstGeom>
          <a:solidFill>
            <a:srgbClr val="E8E8E2"/>
          </a:solidFill>
          <a:ln w="0">
            <a:noFill/>
          </a:ln>
        </p:spPr>
        <p:txBody>
          <a:bodyPr/>
          <a:lstStyle/>
          <a:p>
            <a:endParaRPr lang="en-US"/>
          </a:p>
        </p:txBody>
      </p:sp>
      <p:sp>
        <p:nvSpPr>
          <p:cNvPr id="12" name="Rectangle 11">
            <a:extLst>
              <a:ext uri="{FF2B5EF4-FFF2-40B4-BE49-F238E27FC236}">
                <a16:creationId xmlns:a16="http://schemas.microsoft.com/office/drawing/2014/main" id="{AF7252EC-4BC7-4083-ACDA-60B2DC381545}"/>
              </a:ext>
            </a:extLst>
          </p:cNvPr>
          <p:cNvSpPr>
            <a:spLocks noGrp="1"/>
          </p:cNvSpPr>
          <p:nvPr/>
        </p:nvSpPr>
        <p:spPr>
          <a:xfrm>
            <a:off x="609600" y="5048250"/>
            <a:ext cx="28575" cy="1143000"/>
          </a:xfrm>
          <a:prstGeom prst="rect">
            <a:avLst/>
          </a:prstGeom>
          <a:solidFill>
            <a:srgbClr val="344E85"/>
          </a:solidFill>
          <a:ln w="0">
            <a:noFill/>
          </a:ln>
        </p:spPr>
        <p:txBody>
          <a:bodyPr/>
          <a:lstStyle/>
          <a:p>
            <a:endParaRPr lang="en-US"/>
          </a:p>
        </p:txBody>
      </p:sp>
      <p:sp>
        <p:nvSpPr>
          <p:cNvPr id="13" name="Rectangle 12">
            <a:extLst>
              <a:ext uri="{FF2B5EF4-FFF2-40B4-BE49-F238E27FC236}">
                <a16:creationId xmlns:a16="http://schemas.microsoft.com/office/drawing/2014/main" id="{B4D1530A-CA27-4C70-9656-CF43C62CA704}"/>
              </a:ext>
            </a:extLst>
          </p:cNvPr>
          <p:cNvSpPr>
            <a:spLocks noGrp="1"/>
          </p:cNvSpPr>
          <p:nvPr/>
        </p:nvSpPr>
        <p:spPr>
          <a:xfrm>
            <a:off x="847725" y="5286374"/>
            <a:ext cx="4867275" cy="923925"/>
          </a:xfrm>
          <a:prstGeom prst="rect">
            <a:avLst/>
          </a:prstGeom>
          <a:noFill/>
          <a:ln w="0">
            <a:noFill/>
          </a:ln>
        </p:spPr>
        <p:txBody>
          <a:bodyPr wrap="square" lIns="0" tIns="0" rIns="0" bIns="0" anchor="t">
            <a:noAutofit/>
          </a:bodyPr>
          <a:lstStyle/>
          <a:p>
            <a:pPr marL="114300" algn="l">
              <a:defRPr sz="1538" b="0">
                <a:solidFill>
                  <a:srgbClr val="202421"/>
                </a:solidFill>
                <a:latin typeface="DejaVu Sans"/>
                <a:ea typeface="DejaVu Sans"/>
                <a:cs typeface="DejaVu Sans"/>
              </a:defRPr>
            </a:pPr>
            <a:r>
              <a:rPr sz="1900" b="0" dirty="0">
                <a:solidFill>
                  <a:srgbClr val="202421"/>
                </a:solidFill>
                <a:latin typeface="Calibri" panose="020F0502020204030204" pitchFamily="34" charset="0"/>
                <a:ea typeface="Calibri" panose="020F0502020204030204" pitchFamily="34" charset="0"/>
                <a:cs typeface="Calibri" panose="020F0502020204030204" pitchFamily="34" charset="0"/>
              </a:rPr>
              <a:t>They help maintain terminological and stylistic consistency throughout a large-scale project.</a:t>
            </a:r>
          </a:p>
        </p:txBody>
      </p:sp>
      <p:sp>
        <p:nvSpPr>
          <p:cNvPr id="14" name="Rectangle 13">
            <a:extLst>
              <a:ext uri="{FF2B5EF4-FFF2-40B4-BE49-F238E27FC236}">
                <a16:creationId xmlns:a16="http://schemas.microsoft.com/office/drawing/2014/main" id="{9B168176-BD5A-4A84-A3BF-4802A5304868}"/>
              </a:ext>
            </a:extLst>
          </p:cNvPr>
          <p:cNvSpPr>
            <a:spLocks noGrp="1"/>
          </p:cNvSpPr>
          <p:nvPr/>
        </p:nvSpPr>
        <p:spPr>
          <a:xfrm>
            <a:off x="6172200" y="1924050"/>
            <a:ext cx="5633977" cy="1114425"/>
          </a:xfrm>
          <a:prstGeom prst="rect">
            <a:avLst/>
          </a:prstGeom>
          <a:solidFill>
            <a:srgbClr val="E8E8E2"/>
          </a:solidFill>
          <a:ln w="0">
            <a:noFill/>
          </a:ln>
        </p:spPr>
        <p:txBody>
          <a:bodyPr/>
          <a:lstStyle/>
          <a:p>
            <a:endParaRPr lang="en-US"/>
          </a:p>
        </p:txBody>
      </p:sp>
      <p:sp>
        <p:nvSpPr>
          <p:cNvPr id="15" name="Rectangle 14">
            <a:extLst>
              <a:ext uri="{FF2B5EF4-FFF2-40B4-BE49-F238E27FC236}">
                <a16:creationId xmlns:a16="http://schemas.microsoft.com/office/drawing/2014/main" id="{F4F2E590-717B-4E79-AE7F-807511752B93}"/>
              </a:ext>
            </a:extLst>
          </p:cNvPr>
          <p:cNvSpPr>
            <a:spLocks noGrp="1"/>
          </p:cNvSpPr>
          <p:nvPr/>
        </p:nvSpPr>
        <p:spPr>
          <a:xfrm>
            <a:off x="6172200" y="1924050"/>
            <a:ext cx="28575" cy="1114425"/>
          </a:xfrm>
          <a:prstGeom prst="rect">
            <a:avLst/>
          </a:prstGeom>
          <a:solidFill>
            <a:srgbClr val="344E85"/>
          </a:solidFill>
          <a:ln w="0">
            <a:noFill/>
          </a:ln>
        </p:spPr>
        <p:txBody>
          <a:bodyPr/>
          <a:lstStyle/>
          <a:p>
            <a:endParaRPr lang="en-US"/>
          </a:p>
        </p:txBody>
      </p:sp>
      <p:sp>
        <p:nvSpPr>
          <p:cNvPr id="16" name="Rectangle 15">
            <a:extLst>
              <a:ext uri="{FF2B5EF4-FFF2-40B4-BE49-F238E27FC236}">
                <a16:creationId xmlns:a16="http://schemas.microsoft.com/office/drawing/2014/main" id="{F9CE78DE-4F55-47B2-A6A9-711FFE7BE2C9}"/>
              </a:ext>
            </a:extLst>
          </p:cNvPr>
          <p:cNvSpPr>
            <a:spLocks noGrp="1"/>
          </p:cNvSpPr>
          <p:nvPr/>
        </p:nvSpPr>
        <p:spPr>
          <a:xfrm>
            <a:off x="6410325" y="2043934"/>
            <a:ext cx="5276850" cy="638175"/>
          </a:xfrm>
          <a:prstGeom prst="rect">
            <a:avLst/>
          </a:prstGeom>
          <a:noFill/>
          <a:ln w="0">
            <a:noFill/>
          </a:ln>
        </p:spPr>
        <p:txBody>
          <a:bodyPr wrap="square" lIns="0" tIns="0" rIns="0" bIns="0" anchor="t">
            <a:noAutofit/>
          </a:bodyPr>
          <a:lstStyle/>
          <a:p>
            <a:pPr marL="114300" algn="l">
              <a:defRPr sz="1350" b="0">
                <a:solidFill>
                  <a:srgbClr val="202421"/>
                </a:solidFill>
                <a:latin typeface="DejaVu Sans"/>
                <a:ea typeface="DejaVu Sans"/>
                <a:cs typeface="DejaVu Sans"/>
              </a:defRPr>
            </a:pPr>
            <a:r>
              <a:rPr sz="1900" b="0" dirty="0">
                <a:solidFill>
                  <a:srgbClr val="202421"/>
                </a:solidFill>
                <a:latin typeface="Calibri" panose="020F0502020204030204" pitchFamily="34" charset="0"/>
                <a:ea typeface="Calibri" panose="020F0502020204030204" pitchFamily="34" charset="0"/>
                <a:cs typeface="Calibri" panose="020F0502020204030204" pitchFamily="34" charset="0"/>
              </a:rPr>
              <a:t>They enable comparison with related languages ​​and traditions, thus supporting the handling of complex translation problems.</a:t>
            </a:r>
          </a:p>
        </p:txBody>
      </p:sp>
      <p:sp>
        <p:nvSpPr>
          <p:cNvPr id="17" name="Rectangle 16">
            <a:extLst>
              <a:ext uri="{FF2B5EF4-FFF2-40B4-BE49-F238E27FC236}">
                <a16:creationId xmlns:a16="http://schemas.microsoft.com/office/drawing/2014/main" id="{6C70BCC2-9E21-4C7D-86A5-C776A38930A2}"/>
              </a:ext>
            </a:extLst>
          </p:cNvPr>
          <p:cNvSpPr>
            <a:spLocks noGrp="1"/>
          </p:cNvSpPr>
          <p:nvPr/>
        </p:nvSpPr>
        <p:spPr>
          <a:xfrm>
            <a:off x="6172200" y="3152775"/>
            <a:ext cx="5633977" cy="1562100"/>
          </a:xfrm>
          <a:prstGeom prst="rect">
            <a:avLst/>
          </a:prstGeom>
          <a:solidFill>
            <a:srgbClr val="E8E8E2"/>
          </a:solidFill>
          <a:ln w="0">
            <a:noFill/>
          </a:ln>
        </p:spPr>
        <p:txBody>
          <a:bodyPr/>
          <a:lstStyle/>
          <a:p>
            <a:endParaRPr lang="en-US"/>
          </a:p>
        </p:txBody>
      </p:sp>
      <p:sp>
        <p:nvSpPr>
          <p:cNvPr id="18" name="Rectangle 17">
            <a:extLst>
              <a:ext uri="{FF2B5EF4-FFF2-40B4-BE49-F238E27FC236}">
                <a16:creationId xmlns:a16="http://schemas.microsoft.com/office/drawing/2014/main" id="{2C40ADD7-3B9E-47FE-9BEA-9820061E1F81}"/>
              </a:ext>
            </a:extLst>
          </p:cNvPr>
          <p:cNvSpPr>
            <a:spLocks noGrp="1"/>
          </p:cNvSpPr>
          <p:nvPr/>
        </p:nvSpPr>
        <p:spPr>
          <a:xfrm>
            <a:off x="6172200" y="3152775"/>
            <a:ext cx="28575" cy="1562100"/>
          </a:xfrm>
          <a:prstGeom prst="rect">
            <a:avLst/>
          </a:prstGeom>
          <a:solidFill>
            <a:srgbClr val="344E85"/>
          </a:solidFill>
          <a:ln w="0">
            <a:noFill/>
          </a:ln>
        </p:spPr>
        <p:txBody>
          <a:bodyPr/>
          <a:lstStyle/>
          <a:p>
            <a:endParaRPr lang="en-US"/>
          </a:p>
        </p:txBody>
      </p:sp>
      <p:sp>
        <p:nvSpPr>
          <p:cNvPr id="19" name="Rectangle 18">
            <a:extLst>
              <a:ext uri="{FF2B5EF4-FFF2-40B4-BE49-F238E27FC236}">
                <a16:creationId xmlns:a16="http://schemas.microsoft.com/office/drawing/2014/main" id="{B084C108-375E-4A14-BAFB-0C586732EB94}"/>
              </a:ext>
            </a:extLst>
          </p:cNvPr>
          <p:cNvSpPr>
            <a:spLocks noGrp="1"/>
          </p:cNvSpPr>
          <p:nvPr/>
        </p:nvSpPr>
        <p:spPr>
          <a:xfrm>
            <a:off x="6238874" y="3228975"/>
            <a:ext cx="5467349" cy="1497330"/>
          </a:xfrm>
          <a:prstGeom prst="rect">
            <a:avLst/>
          </a:prstGeom>
          <a:noFill/>
          <a:ln w="0">
            <a:noFill/>
          </a:ln>
        </p:spPr>
        <p:txBody>
          <a:bodyPr wrap="square" lIns="0" tIns="0" rIns="0" bIns="0" anchor="t">
            <a:noAutofit/>
          </a:bodyPr>
          <a:lstStyle/>
          <a:p>
            <a:pPr marL="114300" algn="l">
              <a:defRPr sz="1350" b="0">
                <a:solidFill>
                  <a:srgbClr val="202421"/>
                </a:solidFill>
                <a:latin typeface="DejaVu Sans"/>
                <a:ea typeface="DejaVu Sans"/>
                <a:cs typeface="DejaVu Sans"/>
              </a:defRPr>
            </a:pPr>
            <a:r>
              <a:rPr sz="1850" b="0" dirty="0">
                <a:solidFill>
                  <a:srgbClr val="202421"/>
                </a:solidFill>
                <a:latin typeface="Calibri" panose="020F0502020204030204" pitchFamily="34" charset="0"/>
                <a:ea typeface="Calibri" panose="020F0502020204030204" pitchFamily="34" charset="0"/>
                <a:cs typeface="Calibri" panose="020F0502020204030204" pitchFamily="34" charset="0"/>
              </a:rPr>
              <a:t>The project develops a logical-philosophical translation assistant from English (and German, or French)  to Arabic, based on Human-in-the-Loop and combining the capabilities of the model with guidance, validation and evaluation of human experts.</a:t>
            </a:r>
          </a:p>
        </p:txBody>
      </p:sp>
      <p:sp>
        <p:nvSpPr>
          <p:cNvPr id="20" name="Rectangle 19">
            <a:extLst>
              <a:ext uri="{FF2B5EF4-FFF2-40B4-BE49-F238E27FC236}">
                <a16:creationId xmlns:a16="http://schemas.microsoft.com/office/drawing/2014/main" id="{75A8B184-2142-413F-A27F-7C6AFF4C44B6}"/>
              </a:ext>
            </a:extLst>
          </p:cNvPr>
          <p:cNvSpPr>
            <a:spLocks noGrp="1"/>
          </p:cNvSpPr>
          <p:nvPr/>
        </p:nvSpPr>
        <p:spPr>
          <a:xfrm>
            <a:off x="6172200" y="4829175"/>
            <a:ext cx="5633977" cy="1362075"/>
          </a:xfrm>
          <a:prstGeom prst="rect">
            <a:avLst/>
          </a:prstGeom>
          <a:solidFill>
            <a:srgbClr val="FCFAF4"/>
          </a:solidFill>
          <a:ln w="0">
            <a:noFill/>
          </a:ln>
        </p:spPr>
        <p:txBody>
          <a:bodyPr/>
          <a:lstStyle/>
          <a:p>
            <a:endParaRPr lang="en-US"/>
          </a:p>
        </p:txBody>
      </p:sp>
      <p:sp>
        <p:nvSpPr>
          <p:cNvPr id="21" name="Rectangle 20">
            <a:extLst>
              <a:ext uri="{FF2B5EF4-FFF2-40B4-BE49-F238E27FC236}">
                <a16:creationId xmlns:a16="http://schemas.microsoft.com/office/drawing/2014/main" id="{29237D6D-ED6E-4800-A0D7-34FFD4471772}"/>
              </a:ext>
            </a:extLst>
          </p:cNvPr>
          <p:cNvSpPr>
            <a:spLocks noGrp="1"/>
          </p:cNvSpPr>
          <p:nvPr/>
        </p:nvSpPr>
        <p:spPr>
          <a:xfrm>
            <a:off x="6172200" y="4829175"/>
            <a:ext cx="66675" cy="1362075"/>
          </a:xfrm>
          <a:prstGeom prst="rect">
            <a:avLst/>
          </a:prstGeom>
          <a:solidFill>
            <a:srgbClr val="344E85"/>
          </a:solidFill>
          <a:ln w="0">
            <a:noFill/>
          </a:ln>
        </p:spPr>
        <p:txBody>
          <a:bodyPr/>
          <a:lstStyle/>
          <a:p>
            <a:endParaRPr lang="en-US"/>
          </a:p>
        </p:txBody>
      </p:sp>
      <p:sp>
        <p:nvSpPr>
          <p:cNvPr id="22" name="Rectangle 21">
            <a:extLst>
              <a:ext uri="{FF2B5EF4-FFF2-40B4-BE49-F238E27FC236}">
                <a16:creationId xmlns:a16="http://schemas.microsoft.com/office/drawing/2014/main" id="{D7AED1DE-2421-4BF6-BDF2-864FB81D8CF4}"/>
              </a:ext>
            </a:extLst>
          </p:cNvPr>
          <p:cNvSpPr>
            <a:spLocks noGrp="1"/>
          </p:cNvSpPr>
          <p:nvPr/>
        </p:nvSpPr>
        <p:spPr>
          <a:xfrm>
            <a:off x="6410325" y="4967589"/>
            <a:ext cx="5276850" cy="1080786"/>
          </a:xfrm>
          <a:prstGeom prst="rect">
            <a:avLst/>
          </a:prstGeom>
          <a:noFill/>
          <a:ln w="0">
            <a:noFill/>
          </a:ln>
        </p:spPr>
        <p:txBody>
          <a:bodyPr wrap="square" lIns="0" tIns="0" rIns="0" bIns="0" anchor="t">
            <a:noAutofit/>
          </a:bodyPr>
          <a:lstStyle/>
          <a:p>
            <a:pPr marL="114300" algn="l">
              <a:defRPr sz="1350" b="0">
                <a:solidFill>
                  <a:srgbClr val="202421"/>
                </a:solidFill>
                <a:latin typeface="DejaVu Sans"/>
                <a:ea typeface="DejaVu Sans"/>
                <a:cs typeface="DejaVu Sans"/>
              </a:defRPr>
            </a:pPr>
            <a:r>
              <a:rPr sz="1850" b="0" dirty="0">
                <a:solidFill>
                  <a:srgbClr val="202421"/>
                </a:solidFill>
                <a:latin typeface="Calibri" panose="020F0502020204030204" pitchFamily="34" charset="0"/>
                <a:ea typeface="Calibri" panose="020F0502020204030204" pitchFamily="34" charset="0"/>
                <a:cs typeface="Calibri" panose="020F0502020204030204" pitchFamily="34" charset="0"/>
              </a:rPr>
              <a:t>Beyond using AI as a translation tool, the project examines how existing models can be improved using philosophical, terminological and historical knowledge generated during the work.</a:t>
            </a:r>
          </a:p>
        </p:txBody>
      </p:sp>
    </p:spTree>
    <p:extLst>
      <p:ext uri="{BB962C8B-B14F-4D97-AF65-F5344CB8AC3E}">
        <p14:creationId xmlns:p14="http://schemas.microsoft.com/office/powerpoint/2010/main" val="1380774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E8B213B-94D8-4014-B27F-4C00D4890A03}"/>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02CF52E1-F703-4A3F-B246-9E4CA1DBA475}"/>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4F958EE6-06A0-4EBC-8DA2-7D14B78FE19D}"/>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Project Outputs</a:t>
            </a:r>
          </a:p>
        </p:txBody>
      </p:sp>
      <p:sp>
        <p:nvSpPr>
          <p:cNvPr id="4" name="Rectangle 3">
            <a:extLst>
              <a:ext uri="{FF2B5EF4-FFF2-40B4-BE49-F238E27FC236}">
                <a16:creationId xmlns:a16="http://schemas.microsoft.com/office/drawing/2014/main" id="{4F784388-85A7-4B57-A616-C4540E3948B0}"/>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6C871F58-6019-48A6-A7BF-486CDE2B91BC}"/>
              </a:ext>
            </a:extLst>
          </p:cNvPr>
          <p:cNvSpPr>
            <a:spLocks noGrp="1"/>
          </p:cNvSpPr>
          <p:nvPr/>
        </p:nvSpPr>
        <p:spPr>
          <a:xfrm>
            <a:off x="895350" y="1895475"/>
            <a:ext cx="19050" cy="4295775"/>
          </a:xfrm>
          <a:prstGeom prst="rect">
            <a:avLst/>
          </a:prstGeom>
          <a:solidFill>
            <a:srgbClr val="A5AAA7"/>
          </a:solidFill>
          <a:ln w="0">
            <a:noFill/>
          </a:ln>
        </p:spPr>
        <p:txBody>
          <a:bodyPr/>
          <a:lstStyle/>
          <a:p>
            <a:endParaRPr lang="en-US"/>
          </a:p>
        </p:txBody>
      </p:sp>
      <p:sp>
        <p:nvSpPr>
          <p:cNvPr id="6" name="Oval 5">
            <a:extLst>
              <a:ext uri="{FF2B5EF4-FFF2-40B4-BE49-F238E27FC236}">
                <a16:creationId xmlns:a16="http://schemas.microsoft.com/office/drawing/2014/main" id="{72979B57-0FB4-4B63-AA40-9170F5588D58}"/>
              </a:ext>
            </a:extLst>
          </p:cNvPr>
          <p:cNvSpPr>
            <a:spLocks noGrp="1"/>
          </p:cNvSpPr>
          <p:nvPr/>
        </p:nvSpPr>
        <p:spPr>
          <a:xfrm>
            <a:off x="809625" y="2066925"/>
            <a:ext cx="190500" cy="190500"/>
          </a:xfrm>
          <a:prstGeom prst="ellipse">
            <a:avLst/>
          </a:prstGeom>
          <a:solidFill>
            <a:srgbClr val="344E85"/>
          </a:solidFill>
          <a:ln w="0">
            <a:solidFill>
              <a:srgbClr val="344E85"/>
            </a:solidFill>
          </a:ln>
        </p:spPr>
        <p:txBody>
          <a:bodyPr/>
          <a:lstStyle/>
          <a:p>
            <a:endParaRPr lang="en-US"/>
          </a:p>
        </p:txBody>
      </p:sp>
      <p:sp>
        <p:nvSpPr>
          <p:cNvPr id="7" name="Rectangle 6">
            <a:extLst>
              <a:ext uri="{FF2B5EF4-FFF2-40B4-BE49-F238E27FC236}">
                <a16:creationId xmlns:a16="http://schemas.microsoft.com/office/drawing/2014/main" id="{D1039C71-D111-4FF2-BDD3-50A18793741A}"/>
              </a:ext>
            </a:extLst>
          </p:cNvPr>
          <p:cNvSpPr>
            <a:spLocks noGrp="1"/>
          </p:cNvSpPr>
          <p:nvPr/>
        </p:nvSpPr>
        <p:spPr>
          <a:xfrm>
            <a:off x="1200150" y="2705100"/>
            <a:ext cx="10287000" cy="9525"/>
          </a:xfrm>
          <a:prstGeom prst="rect">
            <a:avLst/>
          </a:prstGeom>
          <a:solidFill>
            <a:srgbClr val="B7BBB5"/>
          </a:solidFill>
          <a:ln w="0">
            <a:noFill/>
          </a:ln>
        </p:spPr>
        <p:txBody>
          <a:bodyPr/>
          <a:lstStyle/>
          <a:p>
            <a:endParaRPr lang="en-US"/>
          </a:p>
        </p:txBody>
      </p:sp>
      <p:sp>
        <p:nvSpPr>
          <p:cNvPr id="8" name="Rectangle 7">
            <a:extLst>
              <a:ext uri="{FF2B5EF4-FFF2-40B4-BE49-F238E27FC236}">
                <a16:creationId xmlns:a16="http://schemas.microsoft.com/office/drawing/2014/main" id="{8E7D7F9C-1A03-410E-8C32-DCD2A1C282CA}"/>
              </a:ext>
            </a:extLst>
          </p:cNvPr>
          <p:cNvSpPr>
            <a:spLocks noGrp="1"/>
          </p:cNvSpPr>
          <p:nvPr/>
        </p:nvSpPr>
        <p:spPr>
          <a:xfrm>
            <a:off x="1323975" y="1971675"/>
            <a:ext cx="9810750" cy="752475"/>
          </a:xfrm>
          <a:prstGeom prst="rect">
            <a:avLst/>
          </a:prstGeom>
          <a:noFill/>
          <a:ln w="0">
            <a:noFill/>
          </a:ln>
        </p:spPr>
        <p:txBody>
          <a:bodyPr wrap="square" lIns="0" tIns="0" rIns="0" bIns="0" anchor="t">
            <a:noAutofit/>
          </a:bodyPr>
          <a:lstStyle/>
          <a:p>
            <a:pPr marL="101600" algn="l">
              <a:defRPr sz="1875" b="0">
                <a:solidFill>
                  <a:srgbClr val="202421"/>
                </a:solidFill>
                <a:latin typeface="DejaVu Sans"/>
                <a:ea typeface="DejaVu Sans"/>
                <a:cs typeface="DejaVu Sans"/>
              </a:defRPr>
            </a:pPr>
            <a:r>
              <a:rPr sz="1875" b="0" dirty="0">
                <a:solidFill>
                  <a:srgbClr val="202421"/>
                </a:solidFill>
                <a:latin typeface="DejaVu Sans"/>
                <a:ea typeface="DejaVu Sans"/>
                <a:cs typeface="DejaVu Sans"/>
              </a:rPr>
              <a:t>A bilingual course booklet (Hebrew-Arabic) including notes, formulas and formal sign languages.</a:t>
            </a:r>
          </a:p>
        </p:txBody>
      </p:sp>
      <p:sp>
        <p:nvSpPr>
          <p:cNvPr id="9" name="Oval 8">
            <a:extLst>
              <a:ext uri="{FF2B5EF4-FFF2-40B4-BE49-F238E27FC236}">
                <a16:creationId xmlns:a16="http://schemas.microsoft.com/office/drawing/2014/main" id="{ED436D60-7091-4A99-955D-DEC15BD76A3F}"/>
              </a:ext>
            </a:extLst>
          </p:cNvPr>
          <p:cNvSpPr>
            <a:spLocks noGrp="1"/>
          </p:cNvSpPr>
          <p:nvPr/>
        </p:nvSpPr>
        <p:spPr>
          <a:xfrm>
            <a:off x="809625" y="2943225"/>
            <a:ext cx="190500" cy="190500"/>
          </a:xfrm>
          <a:prstGeom prst="ellipse">
            <a:avLst/>
          </a:prstGeom>
          <a:solidFill>
            <a:srgbClr val="344E85"/>
          </a:solidFill>
          <a:ln w="0">
            <a:solidFill>
              <a:srgbClr val="344E85"/>
            </a:solidFill>
          </a:ln>
        </p:spPr>
        <p:txBody>
          <a:bodyPr/>
          <a:lstStyle/>
          <a:p>
            <a:endParaRPr lang="en-US"/>
          </a:p>
        </p:txBody>
      </p:sp>
      <p:sp>
        <p:nvSpPr>
          <p:cNvPr id="10" name="Rectangle 9">
            <a:extLst>
              <a:ext uri="{FF2B5EF4-FFF2-40B4-BE49-F238E27FC236}">
                <a16:creationId xmlns:a16="http://schemas.microsoft.com/office/drawing/2014/main" id="{D5A75669-37D5-41CC-B7E2-F132047C4C96}"/>
              </a:ext>
            </a:extLst>
          </p:cNvPr>
          <p:cNvSpPr>
            <a:spLocks noGrp="1"/>
          </p:cNvSpPr>
          <p:nvPr/>
        </p:nvSpPr>
        <p:spPr>
          <a:xfrm>
            <a:off x="1200150" y="3581400"/>
            <a:ext cx="10287000" cy="9525"/>
          </a:xfrm>
          <a:prstGeom prst="rect">
            <a:avLst/>
          </a:prstGeom>
          <a:solidFill>
            <a:srgbClr val="B7BBB5"/>
          </a:solidFill>
          <a:ln w="0">
            <a:noFill/>
          </a:ln>
        </p:spPr>
        <p:txBody>
          <a:bodyPr/>
          <a:lstStyle/>
          <a:p>
            <a:endParaRPr lang="en-US"/>
          </a:p>
        </p:txBody>
      </p:sp>
      <p:sp>
        <p:nvSpPr>
          <p:cNvPr id="11" name="Rectangle 10">
            <a:extLst>
              <a:ext uri="{FF2B5EF4-FFF2-40B4-BE49-F238E27FC236}">
                <a16:creationId xmlns:a16="http://schemas.microsoft.com/office/drawing/2014/main" id="{08B77744-2292-4B56-B038-1BBC205F516D}"/>
              </a:ext>
            </a:extLst>
          </p:cNvPr>
          <p:cNvSpPr>
            <a:spLocks noGrp="1"/>
          </p:cNvSpPr>
          <p:nvPr/>
        </p:nvSpPr>
        <p:spPr>
          <a:xfrm>
            <a:off x="1323975" y="2847975"/>
            <a:ext cx="9810750" cy="752475"/>
          </a:xfrm>
          <a:prstGeom prst="rect">
            <a:avLst/>
          </a:prstGeom>
          <a:noFill/>
          <a:ln w="0">
            <a:noFill/>
          </a:ln>
        </p:spPr>
        <p:txBody>
          <a:bodyPr wrap="square" lIns="0" tIns="0" rIns="0" bIns="0" anchor="t">
            <a:noAutofit/>
          </a:bodyPr>
          <a:lstStyle/>
          <a:p>
            <a:pPr marL="101600" algn="l">
              <a:defRPr sz="1875" b="0">
                <a:solidFill>
                  <a:srgbClr val="202421"/>
                </a:solidFill>
                <a:latin typeface="DejaVu Sans"/>
                <a:ea typeface="DejaVu Sans"/>
                <a:cs typeface="DejaVu Sans"/>
              </a:defRPr>
            </a:pPr>
            <a:r>
              <a:rPr sz="1875" b="0" dirty="0">
                <a:solidFill>
                  <a:srgbClr val="202421"/>
                </a:solidFill>
                <a:latin typeface="DejaVu Sans"/>
                <a:ea typeface="DejaVu Sans"/>
                <a:cs typeface="DejaVu Sans"/>
              </a:rPr>
              <a:t>Contribution to the Open Logic project and an initiative to develop a multilingual infrastructure for Logic content.</a:t>
            </a:r>
          </a:p>
        </p:txBody>
      </p:sp>
      <p:sp>
        <p:nvSpPr>
          <p:cNvPr id="12" name="Oval 11">
            <a:extLst>
              <a:ext uri="{FF2B5EF4-FFF2-40B4-BE49-F238E27FC236}">
                <a16:creationId xmlns:a16="http://schemas.microsoft.com/office/drawing/2014/main" id="{57E9B410-005A-4F73-B113-0277CECD1293}"/>
              </a:ext>
            </a:extLst>
          </p:cNvPr>
          <p:cNvSpPr>
            <a:spLocks noGrp="1"/>
          </p:cNvSpPr>
          <p:nvPr/>
        </p:nvSpPr>
        <p:spPr>
          <a:xfrm>
            <a:off x="809625" y="3819525"/>
            <a:ext cx="190500" cy="190500"/>
          </a:xfrm>
          <a:prstGeom prst="ellipse">
            <a:avLst/>
          </a:prstGeom>
          <a:solidFill>
            <a:srgbClr val="344E85"/>
          </a:solidFill>
          <a:ln w="0">
            <a:solidFill>
              <a:srgbClr val="344E85"/>
            </a:solidFill>
          </a:ln>
        </p:spPr>
        <p:txBody>
          <a:bodyPr/>
          <a:lstStyle/>
          <a:p>
            <a:endParaRPr lang="en-US"/>
          </a:p>
        </p:txBody>
      </p:sp>
      <p:sp>
        <p:nvSpPr>
          <p:cNvPr id="13" name="Rectangle 12">
            <a:extLst>
              <a:ext uri="{FF2B5EF4-FFF2-40B4-BE49-F238E27FC236}">
                <a16:creationId xmlns:a16="http://schemas.microsoft.com/office/drawing/2014/main" id="{149A1B53-053A-417E-8784-7AADA8616DF1}"/>
              </a:ext>
            </a:extLst>
          </p:cNvPr>
          <p:cNvSpPr>
            <a:spLocks noGrp="1"/>
          </p:cNvSpPr>
          <p:nvPr/>
        </p:nvSpPr>
        <p:spPr>
          <a:xfrm>
            <a:off x="1200150" y="4457700"/>
            <a:ext cx="10287000" cy="9525"/>
          </a:xfrm>
          <a:prstGeom prst="rect">
            <a:avLst/>
          </a:prstGeom>
          <a:solidFill>
            <a:srgbClr val="B7BBB5"/>
          </a:solidFill>
          <a:ln w="0">
            <a:noFill/>
          </a:ln>
        </p:spPr>
        <p:txBody>
          <a:bodyPr/>
          <a:lstStyle/>
          <a:p>
            <a:endParaRPr lang="en-US"/>
          </a:p>
        </p:txBody>
      </p:sp>
      <p:sp>
        <p:nvSpPr>
          <p:cNvPr id="14" name="Rectangle 13">
            <a:extLst>
              <a:ext uri="{FF2B5EF4-FFF2-40B4-BE49-F238E27FC236}">
                <a16:creationId xmlns:a16="http://schemas.microsoft.com/office/drawing/2014/main" id="{C1F53157-40DB-4E54-AEF4-3F49E4C27B5D}"/>
              </a:ext>
            </a:extLst>
          </p:cNvPr>
          <p:cNvSpPr>
            <a:spLocks noGrp="1"/>
          </p:cNvSpPr>
          <p:nvPr/>
        </p:nvSpPr>
        <p:spPr>
          <a:xfrm>
            <a:off x="1323975" y="3724275"/>
            <a:ext cx="9810750" cy="752475"/>
          </a:xfrm>
          <a:prstGeom prst="rect">
            <a:avLst/>
          </a:prstGeom>
          <a:noFill/>
          <a:ln w="0">
            <a:noFill/>
          </a:ln>
        </p:spPr>
        <p:txBody>
          <a:bodyPr wrap="square" lIns="0" tIns="0" rIns="0" bIns="0" anchor="t">
            <a:noAutofit/>
          </a:bodyPr>
          <a:lstStyle/>
          <a:p>
            <a:pPr marL="101600" algn="l">
              <a:defRPr sz="1875" b="0">
                <a:solidFill>
                  <a:srgbClr val="202421"/>
                </a:solidFill>
                <a:latin typeface="DejaVu Sans"/>
                <a:ea typeface="DejaVu Sans"/>
                <a:cs typeface="DejaVu Sans"/>
              </a:defRPr>
            </a:pPr>
            <a:r>
              <a:rPr sz="1875" b="0" dirty="0">
                <a:solidFill>
                  <a:srgbClr val="202421"/>
                </a:solidFill>
                <a:latin typeface="DejaVu Sans"/>
                <a:ea typeface="DejaVu Sans"/>
                <a:cs typeface="DejaVu Sans"/>
              </a:rPr>
              <a:t>Development of a research dictionary and digital tools for working with Arabic, Hebrew and formal languages.</a:t>
            </a:r>
          </a:p>
        </p:txBody>
      </p:sp>
      <p:sp>
        <p:nvSpPr>
          <p:cNvPr id="15" name="Oval 14">
            <a:extLst>
              <a:ext uri="{FF2B5EF4-FFF2-40B4-BE49-F238E27FC236}">
                <a16:creationId xmlns:a16="http://schemas.microsoft.com/office/drawing/2014/main" id="{0C5889D1-4949-4E0F-8944-3BE111EEE55F}"/>
              </a:ext>
            </a:extLst>
          </p:cNvPr>
          <p:cNvSpPr>
            <a:spLocks noGrp="1"/>
          </p:cNvSpPr>
          <p:nvPr/>
        </p:nvSpPr>
        <p:spPr>
          <a:xfrm>
            <a:off x="809625" y="4695825"/>
            <a:ext cx="190500" cy="190500"/>
          </a:xfrm>
          <a:prstGeom prst="ellipse">
            <a:avLst/>
          </a:prstGeom>
          <a:solidFill>
            <a:srgbClr val="344E85"/>
          </a:solidFill>
          <a:ln w="0">
            <a:solidFill>
              <a:srgbClr val="344E85"/>
            </a:solidFill>
          </a:ln>
        </p:spPr>
        <p:txBody>
          <a:bodyPr/>
          <a:lstStyle/>
          <a:p>
            <a:endParaRPr lang="en-US"/>
          </a:p>
        </p:txBody>
      </p:sp>
      <p:sp>
        <p:nvSpPr>
          <p:cNvPr id="16" name="Rectangle 15">
            <a:extLst>
              <a:ext uri="{FF2B5EF4-FFF2-40B4-BE49-F238E27FC236}">
                <a16:creationId xmlns:a16="http://schemas.microsoft.com/office/drawing/2014/main" id="{A60C30BD-8116-482D-8E8E-6F70A010D39F}"/>
              </a:ext>
            </a:extLst>
          </p:cNvPr>
          <p:cNvSpPr>
            <a:spLocks noGrp="1"/>
          </p:cNvSpPr>
          <p:nvPr/>
        </p:nvSpPr>
        <p:spPr>
          <a:xfrm>
            <a:off x="1200150" y="5334000"/>
            <a:ext cx="10287000" cy="9525"/>
          </a:xfrm>
          <a:prstGeom prst="rect">
            <a:avLst/>
          </a:prstGeom>
          <a:solidFill>
            <a:srgbClr val="B7BBB5"/>
          </a:solidFill>
          <a:ln w="0">
            <a:noFill/>
          </a:ln>
        </p:spPr>
        <p:txBody>
          <a:bodyPr/>
          <a:lstStyle/>
          <a:p>
            <a:endParaRPr lang="en-US"/>
          </a:p>
        </p:txBody>
      </p:sp>
      <p:sp>
        <p:nvSpPr>
          <p:cNvPr id="17" name="Rectangle 16">
            <a:extLst>
              <a:ext uri="{FF2B5EF4-FFF2-40B4-BE49-F238E27FC236}">
                <a16:creationId xmlns:a16="http://schemas.microsoft.com/office/drawing/2014/main" id="{86433561-B114-4E06-A972-C20C35F0FF6C}"/>
              </a:ext>
            </a:extLst>
          </p:cNvPr>
          <p:cNvSpPr>
            <a:spLocks noGrp="1"/>
          </p:cNvSpPr>
          <p:nvPr/>
        </p:nvSpPr>
        <p:spPr>
          <a:xfrm>
            <a:off x="1323975" y="4600575"/>
            <a:ext cx="9810750" cy="752475"/>
          </a:xfrm>
          <a:prstGeom prst="rect">
            <a:avLst/>
          </a:prstGeom>
          <a:noFill/>
          <a:ln w="0">
            <a:noFill/>
          </a:ln>
        </p:spPr>
        <p:txBody>
          <a:bodyPr wrap="square" lIns="0" tIns="0" rIns="0" bIns="0" anchor="t">
            <a:noAutofit/>
          </a:bodyPr>
          <a:lstStyle/>
          <a:p>
            <a:pPr marL="101600" algn="l">
              <a:defRPr sz="1875" b="0">
                <a:solidFill>
                  <a:srgbClr val="202421"/>
                </a:solidFill>
                <a:latin typeface="DejaVu Sans"/>
                <a:ea typeface="DejaVu Sans"/>
                <a:cs typeface="DejaVu Sans"/>
              </a:defRPr>
            </a:pPr>
            <a:r>
              <a:rPr sz="1875" b="0" dirty="0">
                <a:solidFill>
                  <a:srgbClr val="202421"/>
                </a:solidFill>
                <a:latin typeface="DejaVu Sans"/>
                <a:ea typeface="DejaVu Sans"/>
                <a:cs typeface="DejaVu Sans"/>
              </a:rPr>
              <a:t>Development of digital teaching resources, including an accessible website and a dedicated learning center.</a:t>
            </a:r>
          </a:p>
        </p:txBody>
      </p:sp>
      <p:sp>
        <p:nvSpPr>
          <p:cNvPr id="18" name="Oval 17">
            <a:extLst>
              <a:ext uri="{FF2B5EF4-FFF2-40B4-BE49-F238E27FC236}">
                <a16:creationId xmlns:a16="http://schemas.microsoft.com/office/drawing/2014/main" id="{5645BAF4-EA44-41BB-A1BE-E0AD4A021CDF}"/>
              </a:ext>
            </a:extLst>
          </p:cNvPr>
          <p:cNvSpPr>
            <a:spLocks noGrp="1"/>
          </p:cNvSpPr>
          <p:nvPr/>
        </p:nvSpPr>
        <p:spPr>
          <a:xfrm>
            <a:off x="809625" y="5572125"/>
            <a:ext cx="190500" cy="190500"/>
          </a:xfrm>
          <a:prstGeom prst="ellipse">
            <a:avLst/>
          </a:prstGeom>
          <a:solidFill>
            <a:srgbClr val="344E85"/>
          </a:solidFill>
          <a:ln w="0">
            <a:solidFill>
              <a:srgbClr val="344E85"/>
            </a:solidFill>
          </a:ln>
        </p:spPr>
        <p:txBody>
          <a:bodyPr/>
          <a:lstStyle/>
          <a:p>
            <a:endParaRPr lang="en-US"/>
          </a:p>
        </p:txBody>
      </p:sp>
      <p:sp>
        <p:nvSpPr>
          <p:cNvPr id="19" name="Rectangle 18">
            <a:extLst>
              <a:ext uri="{FF2B5EF4-FFF2-40B4-BE49-F238E27FC236}">
                <a16:creationId xmlns:a16="http://schemas.microsoft.com/office/drawing/2014/main" id="{7455B8CA-C438-4578-9B09-BD352A6ABAC9}"/>
              </a:ext>
            </a:extLst>
          </p:cNvPr>
          <p:cNvSpPr>
            <a:spLocks noGrp="1"/>
          </p:cNvSpPr>
          <p:nvPr/>
        </p:nvSpPr>
        <p:spPr>
          <a:xfrm>
            <a:off x="1200150" y="6124575"/>
            <a:ext cx="10287000" cy="9525"/>
          </a:xfrm>
          <a:prstGeom prst="rect">
            <a:avLst/>
          </a:prstGeom>
          <a:solidFill>
            <a:srgbClr val="B7BBB5"/>
          </a:solidFill>
          <a:ln w="0">
            <a:noFill/>
          </a:ln>
        </p:spPr>
        <p:txBody>
          <a:bodyPr/>
          <a:lstStyle/>
          <a:p>
            <a:endParaRPr lang="en-US"/>
          </a:p>
        </p:txBody>
      </p:sp>
      <p:sp>
        <p:nvSpPr>
          <p:cNvPr id="20" name="Rectangle 19">
            <a:extLst>
              <a:ext uri="{FF2B5EF4-FFF2-40B4-BE49-F238E27FC236}">
                <a16:creationId xmlns:a16="http://schemas.microsoft.com/office/drawing/2014/main" id="{742ED927-8F99-4057-8F9B-ECCB9C4C707E}"/>
              </a:ext>
            </a:extLst>
          </p:cNvPr>
          <p:cNvSpPr>
            <a:spLocks noGrp="1"/>
          </p:cNvSpPr>
          <p:nvPr/>
        </p:nvSpPr>
        <p:spPr>
          <a:xfrm>
            <a:off x="1323975" y="5476875"/>
            <a:ext cx="9810750" cy="666750"/>
          </a:xfrm>
          <a:prstGeom prst="rect">
            <a:avLst/>
          </a:prstGeom>
          <a:noFill/>
          <a:ln w="0">
            <a:noFill/>
          </a:ln>
        </p:spPr>
        <p:txBody>
          <a:bodyPr wrap="square" lIns="0" tIns="0" rIns="0" bIns="0" anchor="t">
            <a:noAutofit/>
          </a:bodyPr>
          <a:lstStyle/>
          <a:p>
            <a:pPr marL="101600" algn="l">
              <a:defRPr sz="1875" b="0">
                <a:solidFill>
                  <a:srgbClr val="202421"/>
                </a:solidFill>
                <a:latin typeface="DejaVu Sans"/>
                <a:ea typeface="DejaVu Sans"/>
                <a:cs typeface="DejaVu Sans"/>
              </a:defRPr>
            </a:pPr>
            <a:r>
              <a:rPr sz="1875" b="0" dirty="0">
                <a:solidFill>
                  <a:srgbClr val="202421"/>
                </a:solidFill>
                <a:latin typeface="DejaVu Sans"/>
                <a:ea typeface="DejaVu Sans"/>
                <a:cs typeface="DejaVu Sans"/>
              </a:rPr>
              <a:t>Academic publications in the fields of logic, translation and philosophical education.</a:t>
            </a:r>
          </a:p>
        </p:txBody>
      </p:sp>
    </p:spTree>
    <p:extLst>
      <p:ext uri="{BB962C8B-B14F-4D97-AF65-F5344CB8AC3E}">
        <p14:creationId xmlns:p14="http://schemas.microsoft.com/office/powerpoint/2010/main" val="10301453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42A1A68-9949-46EB-B6B3-2A6AF0C6C7F5}"/>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B80D14B5-03B7-4E62-832D-904FEFA7E16B}"/>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238E69C5-3E57-4792-AC81-EBC9DE27F35F}"/>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Potential Future Impact</a:t>
            </a:r>
          </a:p>
        </p:txBody>
      </p:sp>
      <p:sp>
        <p:nvSpPr>
          <p:cNvPr id="4" name="Rectangle 3">
            <a:extLst>
              <a:ext uri="{FF2B5EF4-FFF2-40B4-BE49-F238E27FC236}">
                <a16:creationId xmlns:a16="http://schemas.microsoft.com/office/drawing/2014/main" id="{15B65C6D-7B5C-4E98-8082-5967C05DE8A1}"/>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7AFFA7E8-BCEC-4BE9-B309-919F1148765D}"/>
              </a:ext>
            </a:extLst>
          </p:cNvPr>
          <p:cNvSpPr>
            <a:spLocks noGrp="1"/>
          </p:cNvSpPr>
          <p:nvPr/>
        </p:nvSpPr>
        <p:spPr>
          <a:xfrm>
            <a:off x="609600" y="1724025"/>
            <a:ext cx="10763250" cy="409575"/>
          </a:xfrm>
          <a:prstGeom prst="rect">
            <a:avLst/>
          </a:prstGeom>
          <a:noFill/>
          <a:ln w="0">
            <a:noFill/>
          </a:ln>
        </p:spPr>
        <p:txBody>
          <a:bodyPr wrap="square" lIns="0" tIns="0" rIns="0" bIns="0" anchor="t">
            <a:noAutofit/>
          </a:bodyPr>
          <a:lstStyle/>
          <a:p>
            <a:pPr algn="l">
              <a:defRPr sz="1875" b="0">
                <a:solidFill>
                  <a:srgbClr val="202421"/>
                </a:solidFill>
                <a:latin typeface="DejaVu Serif"/>
                <a:ea typeface="DejaVu Serif"/>
                <a:cs typeface="DejaVu Serif"/>
              </a:defRPr>
            </a:pPr>
            <a:r>
              <a:rPr sz="2400" b="1" dirty="0">
                <a:solidFill>
                  <a:srgbClr val="344E85"/>
                </a:solidFill>
                <a:latin typeface="DejaVu Serif"/>
                <a:ea typeface="DejaVu Serif"/>
                <a:cs typeface="DejaVu Serif"/>
              </a:rPr>
              <a:t>Educational and Community Impact:</a:t>
            </a:r>
          </a:p>
        </p:txBody>
      </p:sp>
      <p:sp>
        <p:nvSpPr>
          <p:cNvPr id="6" name="Rectangle 5">
            <a:extLst>
              <a:ext uri="{FF2B5EF4-FFF2-40B4-BE49-F238E27FC236}">
                <a16:creationId xmlns:a16="http://schemas.microsoft.com/office/drawing/2014/main" id="{36B5E44C-7C4F-4FEC-99E4-C001A6E26A25}"/>
              </a:ext>
            </a:extLst>
          </p:cNvPr>
          <p:cNvSpPr>
            <a:spLocks noGrp="1"/>
          </p:cNvSpPr>
          <p:nvPr/>
        </p:nvSpPr>
        <p:spPr>
          <a:xfrm>
            <a:off x="609600" y="2238375"/>
            <a:ext cx="5343525" cy="1924050"/>
          </a:xfrm>
          <a:prstGeom prst="rect">
            <a:avLst/>
          </a:prstGeom>
          <a:solidFill>
            <a:srgbClr val="FCFAF4"/>
          </a:solidFill>
          <a:ln w="0">
            <a:noFill/>
          </a:ln>
        </p:spPr>
        <p:txBody>
          <a:bodyPr/>
          <a:lstStyle/>
          <a:p>
            <a:endParaRPr lang="en-US"/>
          </a:p>
        </p:txBody>
      </p:sp>
      <p:sp>
        <p:nvSpPr>
          <p:cNvPr id="7" name="Rectangle 6">
            <a:extLst>
              <a:ext uri="{FF2B5EF4-FFF2-40B4-BE49-F238E27FC236}">
                <a16:creationId xmlns:a16="http://schemas.microsoft.com/office/drawing/2014/main" id="{A3E82719-ADAE-4C08-8A45-D86F9D7728C5}"/>
              </a:ext>
            </a:extLst>
          </p:cNvPr>
          <p:cNvSpPr>
            <a:spLocks noGrp="1"/>
          </p:cNvSpPr>
          <p:nvPr/>
        </p:nvSpPr>
        <p:spPr>
          <a:xfrm>
            <a:off x="609600" y="2238375"/>
            <a:ext cx="66675" cy="1924050"/>
          </a:xfrm>
          <a:prstGeom prst="rect">
            <a:avLst/>
          </a:prstGeom>
          <a:solidFill>
            <a:srgbClr val="344E85"/>
          </a:solidFill>
          <a:ln w="0">
            <a:noFill/>
          </a:ln>
        </p:spPr>
        <p:txBody>
          <a:bodyPr/>
          <a:lstStyle/>
          <a:p>
            <a:endParaRPr lang="en-US"/>
          </a:p>
        </p:txBody>
      </p:sp>
      <p:sp>
        <p:nvSpPr>
          <p:cNvPr id="8" name="Rectangle 7">
            <a:extLst>
              <a:ext uri="{FF2B5EF4-FFF2-40B4-BE49-F238E27FC236}">
                <a16:creationId xmlns:a16="http://schemas.microsoft.com/office/drawing/2014/main" id="{19805622-F822-4DC9-8129-95D865C1024E}"/>
              </a:ext>
            </a:extLst>
          </p:cNvPr>
          <p:cNvSpPr>
            <a:spLocks noGrp="1"/>
          </p:cNvSpPr>
          <p:nvPr/>
        </p:nvSpPr>
        <p:spPr>
          <a:xfrm>
            <a:off x="847725" y="2476500"/>
            <a:ext cx="4867275" cy="1447800"/>
          </a:xfrm>
          <a:prstGeom prst="rect">
            <a:avLst/>
          </a:prstGeom>
          <a:noFill/>
          <a:ln w="0">
            <a:noFill/>
          </a:ln>
        </p:spPr>
        <p:txBody>
          <a:bodyPr wrap="square" lIns="0" tIns="0" rIns="0" bIns="0" anchor="t">
            <a:noAutofit/>
          </a:bodyPr>
          <a:lstStyle/>
          <a:p>
            <a:pPr marL="114300" algn="l">
              <a:defRPr sz="1950" b="0">
                <a:solidFill>
                  <a:srgbClr val="202421"/>
                </a:solidFill>
                <a:latin typeface="DejaVu Sans"/>
                <a:ea typeface="DejaVu Sans"/>
                <a:cs typeface="DejaVu Sans"/>
              </a:defRPr>
            </a:pPr>
            <a:r>
              <a:rPr sz="2400" b="0" dirty="0">
                <a:solidFill>
                  <a:srgbClr val="202421"/>
                </a:solidFill>
                <a:latin typeface="Calibri" panose="020F0502020204030204" pitchFamily="34" charset="0"/>
                <a:ea typeface="Calibri" panose="020F0502020204030204" pitchFamily="34" charset="0"/>
                <a:cs typeface="Calibri" panose="020F0502020204030204" pitchFamily="34" charset="0"/>
              </a:rPr>
              <a:t>Addressing marginalization on campus, in the education of philosophy. </a:t>
            </a:r>
          </a:p>
        </p:txBody>
      </p:sp>
      <p:sp>
        <p:nvSpPr>
          <p:cNvPr id="9" name="Rectangle 8">
            <a:extLst>
              <a:ext uri="{FF2B5EF4-FFF2-40B4-BE49-F238E27FC236}">
                <a16:creationId xmlns:a16="http://schemas.microsoft.com/office/drawing/2014/main" id="{9CB93304-30AD-4E90-B833-A76E5A246EE3}"/>
              </a:ext>
            </a:extLst>
          </p:cNvPr>
          <p:cNvSpPr>
            <a:spLocks noGrp="1"/>
          </p:cNvSpPr>
          <p:nvPr/>
        </p:nvSpPr>
        <p:spPr>
          <a:xfrm>
            <a:off x="609600" y="4276725"/>
            <a:ext cx="5343525" cy="1914525"/>
          </a:xfrm>
          <a:prstGeom prst="rect">
            <a:avLst/>
          </a:prstGeom>
          <a:solidFill>
            <a:srgbClr val="E8E8E2"/>
          </a:solidFill>
          <a:ln w="0">
            <a:noFill/>
          </a:ln>
        </p:spPr>
        <p:txBody>
          <a:bodyPr/>
          <a:lstStyle/>
          <a:p>
            <a:endParaRPr lang="en-US"/>
          </a:p>
        </p:txBody>
      </p:sp>
      <p:sp>
        <p:nvSpPr>
          <p:cNvPr id="10" name="Rectangle 9">
            <a:extLst>
              <a:ext uri="{FF2B5EF4-FFF2-40B4-BE49-F238E27FC236}">
                <a16:creationId xmlns:a16="http://schemas.microsoft.com/office/drawing/2014/main" id="{D909F989-85FC-44D5-8F98-105BFD59158F}"/>
              </a:ext>
            </a:extLst>
          </p:cNvPr>
          <p:cNvSpPr>
            <a:spLocks noGrp="1"/>
          </p:cNvSpPr>
          <p:nvPr/>
        </p:nvSpPr>
        <p:spPr>
          <a:xfrm>
            <a:off x="609600" y="4276725"/>
            <a:ext cx="28575" cy="1914525"/>
          </a:xfrm>
          <a:prstGeom prst="rect">
            <a:avLst/>
          </a:prstGeom>
          <a:solidFill>
            <a:srgbClr val="344E85"/>
          </a:solidFill>
          <a:ln w="0">
            <a:noFill/>
          </a:ln>
        </p:spPr>
        <p:txBody>
          <a:bodyPr/>
          <a:lstStyle/>
          <a:p>
            <a:endParaRPr lang="en-US"/>
          </a:p>
        </p:txBody>
      </p:sp>
      <p:sp>
        <p:nvSpPr>
          <p:cNvPr id="11" name="Rectangle 10">
            <a:extLst>
              <a:ext uri="{FF2B5EF4-FFF2-40B4-BE49-F238E27FC236}">
                <a16:creationId xmlns:a16="http://schemas.microsoft.com/office/drawing/2014/main" id="{E1A1BF05-BEF6-4E7B-8BC9-F672E6C84A15}"/>
              </a:ext>
            </a:extLst>
          </p:cNvPr>
          <p:cNvSpPr>
            <a:spLocks noGrp="1"/>
          </p:cNvSpPr>
          <p:nvPr/>
        </p:nvSpPr>
        <p:spPr>
          <a:xfrm>
            <a:off x="847725" y="4514850"/>
            <a:ext cx="4867275" cy="1438275"/>
          </a:xfrm>
          <a:prstGeom prst="rect">
            <a:avLst/>
          </a:prstGeom>
          <a:noFill/>
          <a:ln w="0">
            <a:noFill/>
          </a:ln>
        </p:spPr>
        <p:txBody>
          <a:bodyPr wrap="square" lIns="0" tIns="0" rIns="0" bIns="0" anchor="t">
            <a:noAutofit/>
          </a:bodyPr>
          <a:lstStyle/>
          <a:p>
            <a:pPr marL="114300" algn="l">
              <a:defRPr sz="1950" b="0">
                <a:solidFill>
                  <a:srgbClr val="202421"/>
                </a:solidFill>
                <a:latin typeface="DejaVu Sans"/>
                <a:ea typeface="DejaVu Sans"/>
                <a:cs typeface="DejaVu Sans"/>
              </a:defRPr>
            </a:pPr>
            <a:r>
              <a:rPr sz="2400" b="0" dirty="0">
                <a:solidFill>
                  <a:srgbClr val="202421"/>
                </a:solidFill>
                <a:latin typeface="Calibri" panose="020F0502020204030204" pitchFamily="34" charset="0"/>
                <a:ea typeface="Calibri" panose="020F0502020204030204" pitchFamily="34" charset="0"/>
                <a:cs typeface="Calibri" panose="020F0502020204030204" pitchFamily="34" charset="0"/>
              </a:rPr>
              <a:t>Students training and mentoring other students and educators.</a:t>
            </a:r>
          </a:p>
        </p:txBody>
      </p:sp>
      <p:sp>
        <p:nvSpPr>
          <p:cNvPr id="12" name="Rectangle 11">
            <a:extLst>
              <a:ext uri="{FF2B5EF4-FFF2-40B4-BE49-F238E27FC236}">
                <a16:creationId xmlns:a16="http://schemas.microsoft.com/office/drawing/2014/main" id="{08FD0E29-6073-442B-A5AC-A958DD5205D6}"/>
              </a:ext>
            </a:extLst>
          </p:cNvPr>
          <p:cNvSpPr>
            <a:spLocks noGrp="1"/>
          </p:cNvSpPr>
          <p:nvPr/>
        </p:nvSpPr>
        <p:spPr>
          <a:xfrm>
            <a:off x="6172200" y="2238375"/>
            <a:ext cx="5343525" cy="1828800"/>
          </a:xfrm>
          <a:prstGeom prst="rect">
            <a:avLst/>
          </a:prstGeom>
          <a:solidFill>
            <a:srgbClr val="E8E8E2"/>
          </a:solidFill>
          <a:ln w="0">
            <a:noFill/>
          </a:ln>
        </p:spPr>
        <p:txBody>
          <a:bodyPr/>
          <a:lstStyle/>
          <a:p>
            <a:endParaRPr lang="en-US"/>
          </a:p>
        </p:txBody>
      </p:sp>
      <p:sp>
        <p:nvSpPr>
          <p:cNvPr id="13" name="Rectangle 12">
            <a:extLst>
              <a:ext uri="{FF2B5EF4-FFF2-40B4-BE49-F238E27FC236}">
                <a16:creationId xmlns:a16="http://schemas.microsoft.com/office/drawing/2014/main" id="{1564431D-36DC-4A22-8472-67CE69822405}"/>
              </a:ext>
            </a:extLst>
          </p:cNvPr>
          <p:cNvSpPr>
            <a:spLocks noGrp="1"/>
          </p:cNvSpPr>
          <p:nvPr/>
        </p:nvSpPr>
        <p:spPr>
          <a:xfrm>
            <a:off x="6172200" y="2238375"/>
            <a:ext cx="28575" cy="1828800"/>
          </a:xfrm>
          <a:prstGeom prst="rect">
            <a:avLst/>
          </a:prstGeom>
          <a:solidFill>
            <a:srgbClr val="344E85"/>
          </a:solidFill>
          <a:ln w="0">
            <a:noFill/>
          </a:ln>
        </p:spPr>
        <p:txBody>
          <a:bodyPr/>
          <a:lstStyle/>
          <a:p>
            <a:endParaRPr lang="en-US"/>
          </a:p>
        </p:txBody>
      </p:sp>
      <p:sp>
        <p:nvSpPr>
          <p:cNvPr id="14" name="Rectangle 13">
            <a:extLst>
              <a:ext uri="{FF2B5EF4-FFF2-40B4-BE49-F238E27FC236}">
                <a16:creationId xmlns:a16="http://schemas.microsoft.com/office/drawing/2014/main" id="{4A3151B9-F688-470D-96AA-01D4740B50ED}"/>
              </a:ext>
            </a:extLst>
          </p:cNvPr>
          <p:cNvSpPr>
            <a:spLocks noGrp="1"/>
          </p:cNvSpPr>
          <p:nvPr/>
        </p:nvSpPr>
        <p:spPr>
          <a:xfrm>
            <a:off x="6410325" y="2476500"/>
            <a:ext cx="4867275" cy="1352550"/>
          </a:xfrm>
          <a:prstGeom prst="rect">
            <a:avLst/>
          </a:prstGeom>
          <a:noFill/>
          <a:ln w="0">
            <a:noFill/>
          </a:ln>
        </p:spPr>
        <p:txBody>
          <a:bodyPr wrap="square" lIns="0" tIns="0" rIns="0" bIns="0" anchor="t">
            <a:noAutofit/>
          </a:bodyPr>
          <a:lstStyle/>
          <a:p>
            <a:pPr marL="114300" algn="l">
              <a:defRPr sz="1950" b="0">
                <a:solidFill>
                  <a:srgbClr val="202421"/>
                </a:solidFill>
                <a:latin typeface="DejaVu Sans"/>
                <a:ea typeface="DejaVu Sans"/>
                <a:cs typeface="DejaVu Sans"/>
              </a:defRPr>
            </a:pPr>
            <a:r>
              <a:rPr sz="2400" b="0" dirty="0">
                <a:solidFill>
                  <a:srgbClr val="202421"/>
                </a:solidFill>
                <a:latin typeface="Calibri" panose="020F0502020204030204" pitchFamily="34" charset="0"/>
                <a:ea typeface="Calibri" panose="020F0502020204030204" pitchFamily="34" charset="0"/>
                <a:cs typeface="Calibri" panose="020F0502020204030204" pitchFamily="34" charset="0"/>
              </a:rPr>
              <a:t>A hub for philosophy enthusiasts for Arabic-speaking students in related fields (esp. CS, EE, Math) .</a:t>
            </a:r>
          </a:p>
        </p:txBody>
      </p:sp>
      <p:sp>
        <p:nvSpPr>
          <p:cNvPr id="15" name="Rectangle 14">
            <a:extLst>
              <a:ext uri="{FF2B5EF4-FFF2-40B4-BE49-F238E27FC236}">
                <a16:creationId xmlns:a16="http://schemas.microsoft.com/office/drawing/2014/main" id="{3D3F2971-6DA6-41B9-BCA4-4BC401E15C7C}"/>
              </a:ext>
            </a:extLst>
          </p:cNvPr>
          <p:cNvSpPr>
            <a:spLocks noGrp="1"/>
          </p:cNvSpPr>
          <p:nvPr/>
        </p:nvSpPr>
        <p:spPr>
          <a:xfrm>
            <a:off x="6172200" y="4181475"/>
            <a:ext cx="5343525" cy="2009775"/>
          </a:xfrm>
          <a:prstGeom prst="rect">
            <a:avLst/>
          </a:prstGeom>
          <a:solidFill>
            <a:srgbClr val="E8E8E2"/>
          </a:solidFill>
          <a:ln w="0">
            <a:noFill/>
          </a:ln>
        </p:spPr>
        <p:txBody>
          <a:bodyPr/>
          <a:lstStyle/>
          <a:p>
            <a:endParaRPr lang="en-US"/>
          </a:p>
        </p:txBody>
      </p:sp>
      <p:sp>
        <p:nvSpPr>
          <p:cNvPr id="16" name="Rectangle 15">
            <a:extLst>
              <a:ext uri="{FF2B5EF4-FFF2-40B4-BE49-F238E27FC236}">
                <a16:creationId xmlns:a16="http://schemas.microsoft.com/office/drawing/2014/main" id="{1349B039-0B38-4EE6-8F77-704C1E86B99A}"/>
              </a:ext>
            </a:extLst>
          </p:cNvPr>
          <p:cNvSpPr>
            <a:spLocks noGrp="1"/>
          </p:cNvSpPr>
          <p:nvPr/>
        </p:nvSpPr>
        <p:spPr>
          <a:xfrm>
            <a:off x="6172200" y="4181475"/>
            <a:ext cx="28575" cy="2009775"/>
          </a:xfrm>
          <a:prstGeom prst="rect">
            <a:avLst/>
          </a:prstGeom>
          <a:solidFill>
            <a:srgbClr val="344E85"/>
          </a:solidFill>
          <a:ln w="0">
            <a:noFill/>
          </a:ln>
        </p:spPr>
        <p:txBody>
          <a:bodyPr/>
          <a:lstStyle/>
          <a:p>
            <a:endParaRPr lang="en-US"/>
          </a:p>
        </p:txBody>
      </p:sp>
      <p:sp>
        <p:nvSpPr>
          <p:cNvPr id="17" name="Rectangle 16">
            <a:extLst>
              <a:ext uri="{FF2B5EF4-FFF2-40B4-BE49-F238E27FC236}">
                <a16:creationId xmlns:a16="http://schemas.microsoft.com/office/drawing/2014/main" id="{E6F18713-DBFC-466C-ADBB-476E69D6F826}"/>
              </a:ext>
            </a:extLst>
          </p:cNvPr>
          <p:cNvSpPr>
            <a:spLocks noGrp="1"/>
          </p:cNvSpPr>
          <p:nvPr/>
        </p:nvSpPr>
        <p:spPr>
          <a:xfrm>
            <a:off x="6410325" y="4419600"/>
            <a:ext cx="4867275" cy="1533525"/>
          </a:xfrm>
          <a:prstGeom prst="rect">
            <a:avLst/>
          </a:prstGeom>
          <a:noFill/>
          <a:ln w="0">
            <a:noFill/>
          </a:ln>
        </p:spPr>
        <p:txBody>
          <a:bodyPr wrap="square" lIns="0" tIns="0" rIns="0" bIns="0" anchor="t">
            <a:noAutofit/>
          </a:bodyPr>
          <a:lstStyle/>
          <a:p>
            <a:pPr marL="114300" algn="l">
              <a:defRPr sz="1950" b="0">
                <a:solidFill>
                  <a:srgbClr val="202421"/>
                </a:solidFill>
                <a:latin typeface="DejaVu Sans"/>
                <a:ea typeface="DejaVu Sans"/>
                <a:cs typeface="DejaVu Sans"/>
              </a:defRPr>
            </a:pPr>
            <a:r>
              <a:rPr sz="2400" b="0" dirty="0">
                <a:solidFill>
                  <a:srgbClr val="202421"/>
                </a:solidFill>
                <a:latin typeface="Calibri" panose="020F0502020204030204" pitchFamily="34" charset="0"/>
                <a:ea typeface="Calibri" panose="020F0502020204030204" pitchFamily="34" charset="0"/>
                <a:cs typeface="Calibri" panose="020F0502020204030204" pitchFamily="34" charset="0"/>
              </a:rPr>
              <a:t>Opportunities for our students to connect and engage in an international researching community and international projects. </a:t>
            </a:r>
          </a:p>
        </p:txBody>
      </p:sp>
    </p:spTree>
    <p:extLst>
      <p:ext uri="{BB962C8B-B14F-4D97-AF65-F5344CB8AC3E}">
        <p14:creationId xmlns:p14="http://schemas.microsoft.com/office/powerpoint/2010/main" val="1350306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52F7330-1A4D-48BF-8FB2-63FCA0C6DE89}"/>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DC07E58E-D1EE-46E5-AB59-03D2028E24E1}"/>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54342A02-1131-4EB2-83F4-292C57A0C863}"/>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Potential Future Impact</a:t>
            </a:r>
          </a:p>
        </p:txBody>
      </p:sp>
      <p:sp>
        <p:nvSpPr>
          <p:cNvPr id="4" name="Rectangle 3">
            <a:extLst>
              <a:ext uri="{FF2B5EF4-FFF2-40B4-BE49-F238E27FC236}">
                <a16:creationId xmlns:a16="http://schemas.microsoft.com/office/drawing/2014/main" id="{4EB8B88F-20E0-4B1A-A713-831E3B452C97}"/>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638D5EF9-0979-47A4-B598-70A8903B5EF9}"/>
              </a:ext>
            </a:extLst>
          </p:cNvPr>
          <p:cNvSpPr>
            <a:spLocks noGrp="1"/>
          </p:cNvSpPr>
          <p:nvPr/>
        </p:nvSpPr>
        <p:spPr>
          <a:xfrm>
            <a:off x="609600" y="1724025"/>
            <a:ext cx="10763250" cy="409575"/>
          </a:xfrm>
          <a:prstGeom prst="rect">
            <a:avLst/>
          </a:prstGeom>
          <a:noFill/>
          <a:ln w="0">
            <a:noFill/>
          </a:ln>
        </p:spPr>
        <p:txBody>
          <a:bodyPr wrap="square" lIns="0" tIns="0" rIns="0" bIns="0" anchor="t">
            <a:noAutofit/>
          </a:bodyPr>
          <a:lstStyle/>
          <a:p>
            <a:pPr algn="l">
              <a:defRPr sz="1875" b="0">
                <a:solidFill>
                  <a:srgbClr val="202421"/>
                </a:solidFill>
                <a:latin typeface="DejaVu Serif"/>
                <a:ea typeface="DejaVu Serif"/>
                <a:cs typeface="DejaVu Serif"/>
              </a:defRPr>
            </a:pPr>
            <a:r>
              <a:rPr sz="2400" b="1" dirty="0">
                <a:solidFill>
                  <a:srgbClr val="344E85"/>
                </a:solidFill>
                <a:latin typeface="DejaVu Serif"/>
                <a:ea typeface="DejaVu Serif"/>
                <a:cs typeface="DejaVu Serif"/>
              </a:rPr>
              <a:t>Research and Academic Impact:</a:t>
            </a:r>
          </a:p>
        </p:txBody>
      </p:sp>
      <p:sp>
        <p:nvSpPr>
          <p:cNvPr id="6" name="Rectangle 5">
            <a:extLst>
              <a:ext uri="{FF2B5EF4-FFF2-40B4-BE49-F238E27FC236}">
                <a16:creationId xmlns:a16="http://schemas.microsoft.com/office/drawing/2014/main" id="{7A3C1BA2-8FF9-4F56-9ADB-FB3E69C8E364}"/>
              </a:ext>
            </a:extLst>
          </p:cNvPr>
          <p:cNvSpPr>
            <a:spLocks noGrp="1"/>
          </p:cNvSpPr>
          <p:nvPr/>
        </p:nvSpPr>
        <p:spPr>
          <a:xfrm>
            <a:off x="609600" y="2238375"/>
            <a:ext cx="5343525" cy="1771650"/>
          </a:xfrm>
          <a:prstGeom prst="rect">
            <a:avLst/>
          </a:prstGeom>
          <a:solidFill>
            <a:srgbClr val="FCFAF4"/>
          </a:solidFill>
          <a:ln w="0">
            <a:noFill/>
          </a:ln>
        </p:spPr>
        <p:txBody>
          <a:bodyPr/>
          <a:lstStyle/>
          <a:p>
            <a:endParaRPr lang="en-US"/>
          </a:p>
        </p:txBody>
      </p:sp>
      <p:sp>
        <p:nvSpPr>
          <p:cNvPr id="7" name="Rectangle 6">
            <a:extLst>
              <a:ext uri="{FF2B5EF4-FFF2-40B4-BE49-F238E27FC236}">
                <a16:creationId xmlns:a16="http://schemas.microsoft.com/office/drawing/2014/main" id="{506B0F3A-16C9-47A8-A205-36954FE78E95}"/>
              </a:ext>
            </a:extLst>
          </p:cNvPr>
          <p:cNvSpPr>
            <a:spLocks noGrp="1"/>
          </p:cNvSpPr>
          <p:nvPr/>
        </p:nvSpPr>
        <p:spPr>
          <a:xfrm>
            <a:off x="609600" y="2238375"/>
            <a:ext cx="66675" cy="1771650"/>
          </a:xfrm>
          <a:prstGeom prst="rect">
            <a:avLst/>
          </a:prstGeom>
          <a:solidFill>
            <a:srgbClr val="344E85"/>
          </a:solidFill>
          <a:ln w="0">
            <a:noFill/>
          </a:ln>
        </p:spPr>
        <p:txBody>
          <a:bodyPr/>
          <a:lstStyle/>
          <a:p>
            <a:endParaRPr lang="en-US"/>
          </a:p>
        </p:txBody>
      </p:sp>
      <p:sp>
        <p:nvSpPr>
          <p:cNvPr id="8" name="Rectangle 7">
            <a:extLst>
              <a:ext uri="{FF2B5EF4-FFF2-40B4-BE49-F238E27FC236}">
                <a16:creationId xmlns:a16="http://schemas.microsoft.com/office/drawing/2014/main" id="{4F64EBDF-B541-40A2-8C32-103856A4B47E}"/>
              </a:ext>
            </a:extLst>
          </p:cNvPr>
          <p:cNvSpPr>
            <a:spLocks noGrp="1"/>
          </p:cNvSpPr>
          <p:nvPr/>
        </p:nvSpPr>
        <p:spPr>
          <a:xfrm>
            <a:off x="847725" y="2476500"/>
            <a:ext cx="4867275" cy="1295400"/>
          </a:xfrm>
          <a:prstGeom prst="rect">
            <a:avLst/>
          </a:prstGeom>
          <a:noFill/>
          <a:ln w="0">
            <a:noFill/>
          </a:ln>
        </p:spPr>
        <p:txBody>
          <a:bodyPr wrap="square" lIns="0" tIns="0" rIns="0" bIns="0" anchor="t">
            <a:noAutofit/>
          </a:bodyPr>
          <a:lstStyle/>
          <a:p>
            <a:pPr marL="114300" algn="l">
              <a:defRPr sz="1950" b="0">
                <a:solidFill>
                  <a:srgbClr val="202421"/>
                </a:solidFill>
                <a:latin typeface="DejaVu Sans"/>
                <a:ea typeface="DejaVu Sans"/>
                <a:cs typeface="DejaVu Sans"/>
              </a:defRPr>
            </a:pPr>
            <a:r>
              <a:rPr sz="2400" b="0" dirty="0">
                <a:solidFill>
                  <a:srgbClr val="202421"/>
                </a:solidFill>
                <a:latin typeface="Calibri" panose="020F0502020204030204" pitchFamily="34" charset="0"/>
                <a:ea typeface="Calibri" panose="020F0502020204030204" pitchFamily="34" charset="0"/>
                <a:cs typeface="Calibri" panose="020F0502020204030204" pitchFamily="34" charset="0"/>
              </a:rPr>
              <a:t>Integrating insights and techniques from the fields of Logic, translation, and machine learning.</a:t>
            </a:r>
          </a:p>
        </p:txBody>
      </p:sp>
      <p:sp>
        <p:nvSpPr>
          <p:cNvPr id="9" name="Rectangle 8">
            <a:extLst>
              <a:ext uri="{FF2B5EF4-FFF2-40B4-BE49-F238E27FC236}">
                <a16:creationId xmlns:a16="http://schemas.microsoft.com/office/drawing/2014/main" id="{7077900A-CEB2-4F07-9D74-8738FCBB8C7C}"/>
              </a:ext>
            </a:extLst>
          </p:cNvPr>
          <p:cNvSpPr>
            <a:spLocks noGrp="1"/>
          </p:cNvSpPr>
          <p:nvPr/>
        </p:nvSpPr>
        <p:spPr>
          <a:xfrm>
            <a:off x="609600" y="4124325"/>
            <a:ext cx="5343525" cy="2066925"/>
          </a:xfrm>
          <a:prstGeom prst="rect">
            <a:avLst/>
          </a:prstGeom>
          <a:solidFill>
            <a:srgbClr val="E8E8E2"/>
          </a:solidFill>
          <a:ln w="0">
            <a:noFill/>
          </a:ln>
        </p:spPr>
        <p:txBody>
          <a:bodyPr/>
          <a:lstStyle/>
          <a:p>
            <a:endParaRPr lang="en-US"/>
          </a:p>
        </p:txBody>
      </p:sp>
      <p:sp>
        <p:nvSpPr>
          <p:cNvPr id="10" name="Rectangle 9">
            <a:extLst>
              <a:ext uri="{FF2B5EF4-FFF2-40B4-BE49-F238E27FC236}">
                <a16:creationId xmlns:a16="http://schemas.microsoft.com/office/drawing/2014/main" id="{AE9ABE98-13AA-486B-AC04-D7D264A82825}"/>
              </a:ext>
            </a:extLst>
          </p:cNvPr>
          <p:cNvSpPr>
            <a:spLocks noGrp="1"/>
          </p:cNvSpPr>
          <p:nvPr/>
        </p:nvSpPr>
        <p:spPr>
          <a:xfrm>
            <a:off x="609600" y="4124325"/>
            <a:ext cx="28575" cy="2066925"/>
          </a:xfrm>
          <a:prstGeom prst="rect">
            <a:avLst/>
          </a:prstGeom>
          <a:solidFill>
            <a:srgbClr val="344E85"/>
          </a:solidFill>
          <a:ln w="0">
            <a:noFill/>
          </a:ln>
        </p:spPr>
        <p:txBody>
          <a:bodyPr/>
          <a:lstStyle/>
          <a:p>
            <a:endParaRPr lang="en-US"/>
          </a:p>
        </p:txBody>
      </p:sp>
      <p:sp>
        <p:nvSpPr>
          <p:cNvPr id="11" name="Rectangle 10">
            <a:extLst>
              <a:ext uri="{FF2B5EF4-FFF2-40B4-BE49-F238E27FC236}">
                <a16:creationId xmlns:a16="http://schemas.microsoft.com/office/drawing/2014/main" id="{6669EDC6-5A37-495D-A432-752CD4DD447D}"/>
              </a:ext>
            </a:extLst>
          </p:cNvPr>
          <p:cNvSpPr>
            <a:spLocks noGrp="1"/>
          </p:cNvSpPr>
          <p:nvPr/>
        </p:nvSpPr>
        <p:spPr>
          <a:xfrm>
            <a:off x="847725" y="4362450"/>
            <a:ext cx="4867275" cy="1590675"/>
          </a:xfrm>
          <a:prstGeom prst="rect">
            <a:avLst/>
          </a:prstGeom>
          <a:noFill/>
          <a:ln w="0">
            <a:noFill/>
          </a:ln>
        </p:spPr>
        <p:txBody>
          <a:bodyPr wrap="square" lIns="0" tIns="0" rIns="0" bIns="0" anchor="t">
            <a:noAutofit/>
          </a:bodyPr>
          <a:lstStyle/>
          <a:p>
            <a:pPr marL="114300" algn="l">
              <a:defRPr sz="1913" b="0">
                <a:solidFill>
                  <a:srgbClr val="202421"/>
                </a:solidFill>
                <a:latin typeface="DejaVu Sans"/>
                <a:ea typeface="DejaVu Sans"/>
                <a:cs typeface="DejaVu Sans"/>
              </a:defRPr>
            </a:pPr>
            <a:r>
              <a:rPr sz="2400" b="0" dirty="0">
                <a:solidFill>
                  <a:srgbClr val="202421"/>
                </a:solidFill>
                <a:latin typeface="Calibri" panose="020F0502020204030204" pitchFamily="34" charset="0"/>
                <a:ea typeface="Calibri" panose="020F0502020204030204" pitchFamily="34" charset="0"/>
                <a:cs typeface="Calibri" panose="020F0502020204030204" pitchFamily="34" charset="0"/>
              </a:rPr>
              <a:t>Developing a research understanding of “learning through translation” and the conditions for promoting successful learning methods.</a:t>
            </a:r>
          </a:p>
        </p:txBody>
      </p:sp>
      <p:sp>
        <p:nvSpPr>
          <p:cNvPr id="12" name="Rectangle 11">
            <a:extLst>
              <a:ext uri="{FF2B5EF4-FFF2-40B4-BE49-F238E27FC236}">
                <a16:creationId xmlns:a16="http://schemas.microsoft.com/office/drawing/2014/main" id="{426E7571-E110-4CB1-B17C-D08DF1F214EA}"/>
              </a:ext>
            </a:extLst>
          </p:cNvPr>
          <p:cNvSpPr>
            <a:spLocks noGrp="1"/>
          </p:cNvSpPr>
          <p:nvPr/>
        </p:nvSpPr>
        <p:spPr>
          <a:xfrm>
            <a:off x="6172200" y="2238375"/>
            <a:ext cx="5343525" cy="1876425"/>
          </a:xfrm>
          <a:prstGeom prst="rect">
            <a:avLst/>
          </a:prstGeom>
          <a:solidFill>
            <a:srgbClr val="E8E8E2"/>
          </a:solidFill>
          <a:ln w="0">
            <a:noFill/>
          </a:ln>
        </p:spPr>
        <p:txBody>
          <a:bodyPr/>
          <a:lstStyle/>
          <a:p>
            <a:endParaRPr lang="en-US"/>
          </a:p>
        </p:txBody>
      </p:sp>
      <p:sp>
        <p:nvSpPr>
          <p:cNvPr id="13" name="Rectangle 12">
            <a:extLst>
              <a:ext uri="{FF2B5EF4-FFF2-40B4-BE49-F238E27FC236}">
                <a16:creationId xmlns:a16="http://schemas.microsoft.com/office/drawing/2014/main" id="{2B2B5CD5-FFC8-42DF-BF9D-38D63FFCD6DD}"/>
              </a:ext>
            </a:extLst>
          </p:cNvPr>
          <p:cNvSpPr>
            <a:spLocks noGrp="1"/>
          </p:cNvSpPr>
          <p:nvPr/>
        </p:nvSpPr>
        <p:spPr>
          <a:xfrm>
            <a:off x="6172200" y="2238375"/>
            <a:ext cx="28575" cy="1876425"/>
          </a:xfrm>
          <a:prstGeom prst="rect">
            <a:avLst/>
          </a:prstGeom>
          <a:solidFill>
            <a:srgbClr val="344E85"/>
          </a:solidFill>
          <a:ln w="0">
            <a:noFill/>
          </a:ln>
        </p:spPr>
        <p:txBody>
          <a:bodyPr/>
          <a:lstStyle/>
          <a:p>
            <a:endParaRPr lang="en-US"/>
          </a:p>
        </p:txBody>
      </p:sp>
      <p:sp>
        <p:nvSpPr>
          <p:cNvPr id="14" name="Rectangle 13">
            <a:extLst>
              <a:ext uri="{FF2B5EF4-FFF2-40B4-BE49-F238E27FC236}">
                <a16:creationId xmlns:a16="http://schemas.microsoft.com/office/drawing/2014/main" id="{47B1DA00-9D9E-4F89-B958-09595B841B8D}"/>
              </a:ext>
            </a:extLst>
          </p:cNvPr>
          <p:cNvSpPr>
            <a:spLocks noGrp="1"/>
          </p:cNvSpPr>
          <p:nvPr/>
        </p:nvSpPr>
        <p:spPr>
          <a:xfrm>
            <a:off x="6410325" y="2476500"/>
            <a:ext cx="4867275" cy="1400175"/>
          </a:xfrm>
          <a:prstGeom prst="rect">
            <a:avLst/>
          </a:prstGeom>
          <a:noFill/>
          <a:ln w="0">
            <a:noFill/>
          </a:ln>
        </p:spPr>
        <p:txBody>
          <a:bodyPr wrap="square" lIns="0" tIns="0" rIns="0" bIns="0" anchor="t">
            <a:noAutofit/>
          </a:bodyPr>
          <a:lstStyle/>
          <a:p>
            <a:pPr marL="114300" algn="l">
              <a:defRPr sz="1913" b="0">
                <a:solidFill>
                  <a:srgbClr val="202421"/>
                </a:solidFill>
                <a:latin typeface="DejaVu Sans"/>
                <a:ea typeface="DejaVu Sans"/>
                <a:cs typeface="DejaVu Sans"/>
              </a:defRPr>
            </a:pPr>
            <a:r>
              <a:rPr sz="2400" b="0" dirty="0">
                <a:solidFill>
                  <a:srgbClr val="202421"/>
                </a:solidFill>
                <a:latin typeface="Calibri" panose="020F0502020204030204" pitchFamily="34" charset="0"/>
                <a:ea typeface="Calibri" panose="020F0502020204030204" pitchFamily="34" charset="0"/>
                <a:cs typeface="Calibri" panose="020F0502020204030204" pitchFamily="34" charset="0"/>
              </a:rPr>
              <a:t>Enabling a regional collaboration that addresses the dialectic differences from a pragmatic perspective.</a:t>
            </a:r>
          </a:p>
        </p:txBody>
      </p:sp>
      <p:sp>
        <p:nvSpPr>
          <p:cNvPr id="15" name="Rectangle 14">
            <a:extLst>
              <a:ext uri="{FF2B5EF4-FFF2-40B4-BE49-F238E27FC236}">
                <a16:creationId xmlns:a16="http://schemas.microsoft.com/office/drawing/2014/main" id="{0444A419-05BB-4384-96A5-8ED546431604}"/>
              </a:ext>
            </a:extLst>
          </p:cNvPr>
          <p:cNvSpPr>
            <a:spLocks noGrp="1"/>
          </p:cNvSpPr>
          <p:nvPr/>
        </p:nvSpPr>
        <p:spPr>
          <a:xfrm>
            <a:off x="6172200" y="4229100"/>
            <a:ext cx="5343525" cy="1962150"/>
          </a:xfrm>
          <a:prstGeom prst="rect">
            <a:avLst/>
          </a:prstGeom>
          <a:solidFill>
            <a:srgbClr val="E8E8E2"/>
          </a:solidFill>
          <a:ln w="0">
            <a:noFill/>
          </a:ln>
        </p:spPr>
        <p:txBody>
          <a:bodyPr/>
          <a:lstStyle/>
          <a:p>
            <a:endParaRPr lang="en-US"/>
          </a:p>
        </p:txBody>
      </p:sp>
      <p:sp>
        <p:nvSpPr>
          <p:cNvPr id="16" name="Rectangle 15">
            <a:extLst>
              <a:ext uri="{FF2B5EF4-FFF2-40B4-BE49-F238E27FC236}">
                <a16:creationId xmlns:a16="http://schemas.microsoft.com/office/drawing/2014/main" id="{C99DD629-E984-42DE-97ED-17B963883751}"/>
              </a:ext>
            </a:extLst>
          </p:cNvPr>
          <p:cNvSpPr>
            <a:spLocks noGrp="1"/>
          </p:cNvSpPr>
          <p:nvPr/>
        </p:nvSpPr>
        <p:spPr>
          <a:xfrm>
            <a:off x="6172200" y="4229100"/>
            <a:ext cx="28575" cy="1962150"/>
          </a:xfrm>
          <a:prstGeom prst="rect">
            <a:avLst/>
          </a:prstGeom>
          <a:solidFill>
            <a:srgbClr val="344E85"/>
          </a:solidFill>
          <a:ln w="0">
            <a:noFill/>
          </a:ln>
        </p:spPr>
        <p:txBody>
          <a:bodyPr/>
          <a:lstStyle/>
          <a:p>
            <a:endParaRPr lang="en-US"/>
          </a:p>
        </p:txBody>
      </p:sp>
      <p:sp>
        <p:nvSpPr>
          <p:cNvPr id="17" name="Rectangle 16">
            <a:extLst>
              <a:ext uri="{FF2B5EF4-FFF2-40B4-BE49-F238E27FC236}">
                <a16:creationId xmlns:a16="http://schemas.microsoft.com/office/drawing/2014/main" id="{54FA6D67-B6B1-4E86-AEEF-EB6075EA311B}"/>
              </a:ext>
            </a:extLst>
          </p:cNvPr>
          <p:cNvSpPr>
            <a:spLocks noGrp="1"/>
          </p:cNvSpPr>
          <p:nvPr/>
        </p:nvSpPr>
        <p:spPr>
          <a:xfrm>
            <a:off x="6410325" y="4467225"/>
            <a:ext cx="4867275" cy="1485900"/>
          </a:xfrm>
          <a:prstGeom prst="rect">
            <a:avLst/>
          </a:prstGeom>
          <a:noFill/>
          <a:ln w="0">
            <a:noFill/>
          </a:ln>
        </p:spPr>
        <p:txBody>
          <a:bodyPr wrap="square" lIns="0" tIns="0" rIns="0" bIns="0" anchor="t">
            <a:noAutofit/>
          </a:bodyPr>
          <a:lstStyle/>
          <a:p>
            <a:pPr marL="114300" algn="l">
              <a:defRPr sz="1950" b="0">
                <a:solidFill>
                  <a:srgbClr val="202421"/>
                </a:solidFill>
                <a:latin typeface="DejaVu Sans"/>
                <a:ea typeface="DejaVu Sans"/>
                <a:cs typeface="DejaVu Sans"/>
              </a:defRPr>
            </a:pPr>
            <a:r>
              <a:rPr sz="2400" b="0" dirty="0">
                <a:solidFill>
                  <a:srgbClr val="202421"/>
                </a:solidFill>
                <a:latin typeface="Calibri" panose="020F0502020204030204" pitchFamily="34" charset="0"/>
                <a:ea typeface="Calibri" panose="020F0502020204030204" pitchFamily="34" charset="0"/>
                <a:cs typeface="Calibri" panose="020F0502020204030204" pitchFamily="34" charset="0"/>
              </a:rPr>
              <a:t>Creating multilingual datasets that can support future machine learning and natural language processing research. </a:t>
            </a:r>
          </a:p>
        </p:txBody>
      </p:sp>
    </p:spTree>
    <p:extLst>
      <p:ext uri="{BB962C8B-B14F-4D97-AF65-F5344CB8AC3E}">
        <p14:creationId xmlns:p14="http://schemas.microsoft.com/office/powerpoint/2010/main" val="20742052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FAB61E2-252F-4C45-B9BE-B582B78C653E}"/>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824CEFCF-E2C0-4A4C-AFC3-65D9CC81F4D5}"/>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0CF0C031-B418-4554-A060-28922FBB9982}"/>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975" b="0">
                <a:solidFill>
                  <a:srgbClr val="202421"/>
                </a:solidFill>
                <a:latin typeface="DejaVu Serif"/>
                <a:ea typeface="DejaVu Serif"/>
                <a:cs typeface="DejaVu Serif"/>
              </a:defRPr>
            </a:pPr>
            <a:r>
              <a:rPr sz="3975" b="0">
                <a:solidFill>
                  <a:srgbClr val="202421"/>
                </a:solidFill>
                <a:latin typeface="DejaVu Serif"/>
                <a:ea typeface="DejaVu Serif"/>
                <a:cs typeface="DejaVu Serif"/>
              </a:rPr>
              <a:t>Achievements to date</a:t>
            </a:r>
          </a:p>
        </p:txBody>
      </p:sp>
      <p:sp>
        <p:nvSpPr>
          <p:cNvPr id="4" name="Rectangle 3">
            <a:extLst>
              <a:ext uri="{FF2B5EF4-FFF2-40B4-BE49-F238E27FC236}">
                <a16:creationId xmlns:a16="http://schemas.microsoft.com/office/drawing/2014/main" id="{C9032487-48F3-4269-A38C-B9568D757739}"/>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EE6B5EE1-98F7-41B4-ADC7-C29000E8AE7A}"/>
              </a:ext>
            </a:extLst>
          </p:cNvPr>
          <p:cNvSpPr>
            <a:spLocks noGrp="1"/>
          </p:cNvSpPr>
          <p:nvPr/>
        </p:nvSpPr>
        <p:spPr>
          <a:xfrm>
            <a:off x="895350" y="1895475"/>
            <a:ext cx="19050" cy="4295775"/>
          </a:xfrm>
          <a:prstGeom prst="rect">
            <a:avLst/>
          </a:prstGeom>
          <a:solidFill>
            <a:srgbClr val="A5AAA7"/>
          </a:solidFill>
          <a:ln w="0">
            <a:noFill/>
          </a:ln>
        </p:spPr>
        <p:txBody>
          <a:bodyPr/>
          <a:lstStyle/>
          <a:p>
            <a:endParaRPr lang="en-US"/>
          </a:p>
        </p:txBody>
      </p:sp>
      <p:sp>
        <p:nvSpPr>
          <p:cNvPr id="6" name="Oval 5">
            <a:extLst>
              <a:ext uri="{FF2B5EF4-FFF2-40B4-BE49-F238E27FC236}">
                <a16:creationId xmlns:a16="http://schemas.microsoft.com/office/drawing/2014/main" id="{54CA2417-8C7E-4F07-BA2F-A3DEB871B3CE}"/>
              </a:ext>
            </a:extLst>
          </p:cNvPr>
          <p:cNvSpPr>
            <a:spLocks noGrp="1"/>
          </p:cNvSpPr>
          <p:nvPr/>
        </p:nvSpPr>
        <p:spPr>
          <a:xfrm>
            <a:off x="809625" y="2066925"/>
            <a:ext cx="190500" cy="190500"/>
          </a:xfrm>
          <a:prstGeom prst="ellipse">
            <a:avLst/>
          </a:prstGeom>
          <a:solidFill>
            <a:srgbClr val="344E85"/>
          </a:solidFill>
          <a:ln w="0">
            <a:solidFill>
              <a:srgbClr val="344E85"/>
            </a:solidFill>
          </a:ln>
        </p:spPr>
        <p:txBody>
          <a:bodyPr/>
          <a:lstStyle/>
          <a:p>
            <a:endParaRPr lang="en-US"/>
          </a:p>
        </p:txBody>
      </p:sp>
      <p:sp>
        <p:nvSpPr>
          <p:cNvPr id="7" name="Rectangle 6">
            <a:extLst>
              <a:ext uri="{FF2B5EF4-FFF2-40B4-BE49-F238E27FC236}">
                <a16:creationId xmlns:a16="http://schemas.microsoft.com/office/drawing/2014/main" id="{D1C04ED3-FFE0-4D95-8583-4FFF972D3163}"/>
              </a:ext>
            </a:extLst>
          </p:cNvPr>
          <p:cNvSpPr>
            <a:spLocks noGrp="1"/>
          </p:cNvSpPr>
          <p:nvPr/>
        </p:nvSpPr>
        <p:spPr>
          <a:xfrm>
            <a:off x="1200150" y="2790825"/>
            <a:ext cx="10287000" cy="9525"/>
          </a:xfrm>
          <a:prstGeom prst="rect">
            <a:avLst/>
          </a:prstGeom>
          <a:solidFill>
            <a:srgbClr val="B7BBB5"/>
          </a:solidFill>
          <a:ln w="0">
            <a:noFill/>
          </a:ln>
        </p:spPr>
        <p:txBody>
          <a:bodyPr/>
          <a:lstStyle/>
          <a:p>
            <a:endParaRPr lang="en-US"/>
          </a:p>
        </p:txBody>
      </p:sp>
      <p:sp>
        <p:nvSpPr>
          <p:cNvPr id="8" name="Rectangle 7">
            <a:extLst>
              <a:ext uri="{FF2B5EF4-FFF2-40B4-BE49-F238E27FC236}">
                <a16:creationId xmlns:a16="http://schemas.microsoft.com/office/drawing/2014/main" id="{5CC92F92-41D4-427F-96CB-7253798906C6}"/>
              </a:ext>
            </a:extLst>
          </p:cNvPr>
          <p:cNvSpPr>
            <a:spLocks noGrp="1"/>
          </p:cNvSpPr>
          <p:nvPr/>
        </p:nvSpPr>
        <p:spPr>
          <a:xfrm>
            <a:off x="1323975" y="1971675"/>
            <a:ext cx="9810750" cy="838200"/>
          </a:xfrm>
          <a:prstGeom prst="rect">
            <a:avLst/>
          </a:prstGeom>
          <a:noFill/>
          <a:ln w="0">
            <a:noFill/>
          </a:ln>
        </p:spPr>
        <p:txBody>
          <a:bodyPr wrap="square" lIns="0" tIns="0" rIns="0" bIns="0" anchor="t">
            <a:noAutofit/>
          </a:bodyPr>
          <a:lstStyle/>
          <a:p>
            <a:pPr marL="101600" algn="l">
              <a:defRPr sz="1575" b="0">
                <a:solidFill>
                  <a:srgbClr val="202421"/>
                </a:solidFill>
                <a:latin typeface="DejaVu Sans"/>
                <a:ea typeface="DejaVu Sans"/>
                <a:cs typeface="DejaVu Sans"/>
              </a:defRPr>
            </a:pPr>
            <a:r>
              <a:rPr sz="1575" b="0" dirty="0">
                <a:solidFill>
                  <a:srgbClr val="202421"/>
                </a:solidFill>
                <a:latin typeface="DejaVu Sans"/>
                <a:ea typeface="DejaVu Sans"/>
                <a:cs typeface="DejaVu Sans"/>
              </a:rPr>
              <a:t>An Arabic-Hebrew-English draft of the course booklet on Gödel's incompleteness theorems was completed, as part of the translation work of a classic in mathematical logic and metamathematics, which involves philosophical, conceptual, and philological research.</a:t>
            </a:r>
          </a:p>
        </p:txBody>
      </p:sp>
      <p:sp>
        <p:nvSpPr>
          <p:cNvPr id="9" name="Oval 8">
            <a:extLst>
              <a:ext uri="{FF2B5EF4-FFF2-40B4-BE49-F238E27FC236}">
                <a16:creationId xmlns:a16="http://schemas.microsoft.com/office/drawing/2014/main" id="{D6B89913-AA47-4353-B265-8C469AB27BE8}"/>
              </a:ext>
            </a:extLst>
          </p:cNvPr>
          <p:cNvSpPr>
            <a:spLocks noGrp="1"/>
          </p:cNvSpPr>
          <p:nvPr/>
        </p:nvSpPr>
        <p:spPr>
          <a:xfrm>
            <a:off x="809625" y="3028950"/>
            <a:ext cx="190500" cy="190500"/>
          </a:xfrm>
          <a:prstGeom prst="ellipse">
            <a:avLst/>
          </a:prstGeom>
          <a:solidFill>
            <a:srgbClr val="344E85"/>
          </a:solidFill>
          <a:ln w="0">
            <a:solidFill>
              <a:srgbClr val="344E85"/>
            </a:solidFill>
          </a:ln>
        </p:spPr>
        <p:txBody>
          <a:bodyPr/>
          <a:lstStyle/>
          <a:p>
            <a:endParaRPr lang="en-US"/>
          </a:p>
        </p:txBody>
      </p:sp>
      <p:sp>
        <p:nvSpPr>
          <p:cNvPr id="10" name="Rectangle 9">
            <a:extLst>
              <a:ext uri="{FF2B5EF4-FFF2-40B4-BE49-F238E27FC236}">
                <a16:creationId xmlns:a16="http://schemas.microsoft.com/office/drawing/2014/main" id="{A0BD0339-786A-49D6-8B4B-6B3565766F8A}"/>
              </a:ext>
            </a:extLst>
          </p:cNvPr>
          <p:cNvSpPr>
            <a:spLocks noGrp="1"/>
          </p:cNvSpPr>
          <p:nvPr/>
        </p:nvSpPr>
        <p:spPr>
          <a:xfrm>
            <a:off x="1200150" y="3752850"/>
            <a:ext cx="10287000" cy="9525"/>
          </a:xfrm>
          <a:prstGeom prst="rect">
            <a:avLst/>
          </a:prstGeom>
          <a:solidFill>
            <a:srgbClr val="B7BBB5"/>
          </a:solidFill>
          <a:ln w="0">
            <a:noFill/>
          </a:ln>
        </p:spPr>
        <p:txBody>
          <a:bodyPr/>
          <a:lstStyle/>
          <a:p>
            <a:endParaRPr lang="en-US"/>
          </a:p>
        </p:txBody>
      </p:sp>
      <p:sp>
        <p:nvSpPr>
          <p:cNvPr id="11" name="Rectangle 10">
            <a:extLst>
              <a:ext uri="{FF2B5EF4-FFF2-40B4-BE49-F238E27FC236}">
                <a16:creationId xmlns:a16="http://schemas.microsoft.com/office/drawing/2014/main" id="{A7853932-443A-4408-A1FD-10CD056BEEB6}"/>
              </a:ext>
            </a:extLst>
          </p:cNvPr>
          <p:cNvSpPr>
            <a:spLocks noGrp="1"/>
          </p:cNvSpPr>
          <p:nvPr/>
        </p:nvSpPr>
        <p:spPr>
          <a:xfrm>
            <a:off x="1323975" y="2933700"/>
            <a:ext cx="9810750" cy="838200"/>
          </a:xfrm>
          <a:prstGeom prst="rect">
            <a:avLst/>
          </a:prstGeom>
          <a:noFill/>
          <a:ln w="0">
            <a:noFill/>
          </a:ln>
        </p:spPr>
        <p:txBody>
          <a:bodyPr wrap="square" lIns="0" tIns="0" rIns="0" bIns="0" anchor="t">
            <a:noAutofit/>
          </a:bodyPr>
          <a:lstStyle/>
          <a:p>
            <a:pPr marL="101600" algn="l">
              <a:defRPr sz="1575" b="0">
                <a:solidFill>
                  <a:srgbClr val="202421"/>
                </a:solidFill>
                <a:latin typeface="DejaVu Sans"/>
                <a:ea typeface="DejaVu Sans"/>
                <a:cs typeface="DejaVu Sans"/>
              </a:defRPr>
            </a:pPr>
            <a:r>
              <a:rPr sz="1575" b="0" dirty="0">
                <a:solidFill>
                  <a:srgbClr val="202421"/>
                </a:solidFill>
                <a:latin typeface="DejaVu Sans"/>
                <a:ea typeface="DejaVu Sans"/>
                <a:cs typeface="DejaVu Sans"/>
              </a:rPr>
              <a:t>A full Arabic learning system was developed for the Philosophy Department’s Logic courses, including Moodle materials, online learning, and the </a:t>
            </a:r>
            <a:r>
              <a:rPr sz="1575" b="0" dirty="0" err="1">
                <a:solidFill>
                  <a:srgbClr val="202421"/>
                </a:solidFill>
                <a:latin typeface="DejaVu Sans"/>
                <a:ea typeface="DejaVu Sans"/>
                <a:cs typeface="DejaVu Sans"/>
              </a:rPr>
              <a:t>LiP</a:t>
            </a:r>
            <a:r>
              <a:rPr sz="1575" b="0" dirty="0">
                <a:solidFill>
                  <a:srgbClr val="202421"/>
                </a:solidFill>
                <a:latin typeface="DejaVu Sans"/>
                <a:ea typeface="DejaVu Sans"/>
                <a:cs typeface="DejaVu Sans"/>
              </a:rPr>
              <a:t> Translation Hub – the companion cell for Logic studies in philosophy.</a:t>
            </a:r>
          </a:p>
        </p:txBody>
      </p:sp>
      <p:sp>
        <p:nvSpPr>
          <p:cNvPr id="12" name="Oval 11">
            <a:extLst>
              <a:ext uri="{FF2B5EF4-FFF2-40B4-BE49-F238E27FC236}">
                <a16:creationId xmlns:a16="http://schemas.microsoft.com/office/drawing/2014/main" id="{6B946017-8BB4-48F0-B2FB-044FD95B274D}"/>
              </a:ext>
            </a:extLst>
          </p:cNvPr>
          <p:cNvSpPr>
            <a:spLocks noGrp="1"/>
          </p:cNvSpPr>
          <p:nvPr/>
        </p:nvSpPr>
        <p:spPr>
          <a:xfrm>
            <a:off x="809625" y="3990975"/>
            <a:ext cx="190500" cy="190500"/>
          </a:xfrm>
          <a:prstGeom prst="ellipse">
            <a:avLst/>
          </a:prstGeom>
          <a:solidFill>
            <a:srgbClr val="344E85"/>
          </a:solidFill>
          <a:ln w="0">
            <a:solidFill>
              <a:srgbClr val="344E85"/>
            </a:solidFill>
          </a:ln>
        </p:spPr>
        <p:txBody>
          <a:bodyPr/>
          <a:lstStyle/>
          <a:p>
            <a:endParaRPr lang="en-US"/>
          </a:p>
        </p:txBody>
      </p:sp>
      <p:sp>
        <p:nvSpPr>
          <p:cNvPr id="13" name="Rectangle 12">
            <a:extLst>
              <a:ext uri="{FF2B5EF4-FFF2-40B4-BE49-F238E27FC236}">
                <a16:creationId xmlns:a16="http://schemas.microsoft.com/office/drawing/2014/main" id="{228C91E1-D419-4D33-8758-EB4E9BD13C2A}"/>
              </a:ext>
            </a:extLst>
          </p:cNvPr>
          <p:cNvSpPr>
            <a:spLocks noGrp="1"/>
          </p:cNvSpPr>
          <p:nvPr/>
        </p:nvSpPr>
        <p:spPr>
          <a:xfrm>
            <a:off x="1200150" y="4448175"/>
            <a:ext cx="10287000" cy="9525"/>
          </a:xfrm>
          <a:prstGeom prst="rect">
            <a:avLst/>
          </a:prstGeom>
          <a:solidFill>
            <a:srgbClr val="B7BBB5"/>
          </a:solidFill>
          <a:ln w="0">
            <a:noFill/>
          </a:ln>
        </p:spPr>
        <p:txBody>
          <a:bodyPr/>
          <a:lstStyle/>
          <a:p>
            <a:endParaRPr lang="en-US"/>
          </a:p>
        </p:txBody>
      </p:sp>
      <p:sp>
        <p:nvSpPr>
          <p:cNvPr id="14" name="Rectangle 13">
            <a:extLst>
              <a:ext uri="{FF2B5EF4-FFF2-40B4-BE49-F238E27FC236}">
                <a16:creationId xmlns:a16="http://schemas.microsoft.com/office/drawing/2014/main" id="{3BC4D143-CB5F-4788-A358-5346618F4728}"/>
              </a:ext>
            </a:extLst>
          </p:cNvPr>
          <p:cNvSpPr>
            <a:spLocks noGrp="1"/>
          </p:cNvSpPr>
          <p:nvPr/>
        </p:nvSpPr>
        <p:spPr>
          <a:xfrm>
            <a:off x="1323975" y="3895725"/>
            <a:ext cx="9810750" cy="571500"/>
          </a:xfrm>
          <a:prstGeom prst="rect">
            <a:avLst/>
          </a:prstGeom>
          <a:noFill/>
          <a:ln w="0">
            <a:noFill/>
          </a:ln>
        </p:spPr>
        <p:txBody>
          <a:bodyPr wrap="square" lIns="0" tIns="0" rIns="0" bIns="0" anchor="t">
            <a:noAutofit/>
          </a:bodyPr>
          <a:lstStyle/>
          <a:p>
            <a:pPr marL="101600" algn="l">
              <a:defRPr sz="1575" b="0">
                <a:solidFill>
                  <a:srgbClr val="202421"/>
                </a:solidFill>
                <a:latin typeface="DejaVu Sans"/>
                <a:ea typeface="DejaVu Sans"/>
                <a:cs typeface="DejaVu Sans"/>
              </a:defRPr>
            </a:pPr>
            <a:r>
              <a:rPr sz="1575" b="0" dirty="0">
                <a:solidFill>
                  <a:srgbClr val="202421"/>
                </a:solidFill>
                <a:latin typeface="DejaVu Sans"/>
                <a:ea typeface="DejaVu Sans"/>
                <a:cs typeface="DejaVu Sans"/>
              </a:rPr>
              <a:t>The project expanded to a cross-campus framework, with participants from a variety of fields. </a:t>
            </a:r>
          </a:p>
        </p:txBody>
      </p:sp>
      <p:sp>
        <p:nvSpPr>
          <p:cNvPr id="15" name="Oval 14">
            <a:extLst>
              <a:ext uri="{FF2B5EF4-FFF2-40B4-BE49-F238E27FC236}">
                <a16:creationId xmlns:a16="http://schemas.microsoft.com/office/drawing/2014/main" id="{4A2E2C1A-CDA9-42E7-AE12-EB34E6844EB8}"/>
              </a:ext>
            </a:extLst>
          </p:cNvPr>
          <p:cNvSpPr>
            <a:spLocks noGrp="1"/>
          </p:cNvSpPr>
          <p:nvPr/>
        </p:nvSpPr>
        <p:spPr>
          <a:xfrm>
            <a:off x="809625" y="4686300"/>
            <a:ext cx="190500" cy="190500"/>
          </a:xfrm>
          <a:prstGeom prst="ellipse">
            <a:avLst/>
          </a:prstGeom>
          <a:solidFill>
            <a:srgbClr val="344E85"/>
          </a:solidFill>
          <a:ln w="0">
            <a:solidFill>
              <a:srgbClr val="344E85"/>
            </a:solidFill>
          </a:ln>
        </p:spPr>
        <p:txBody>
          <a:bodyPr/>
          <a:lstStyle/>
          <a:p>
            <a:endParaRPr lang="en-US"/>
          </a:p>
        </p:txBody>
      </p:sp>
      <p:sp>
        <p:nvSpPr>
          <p:cNvPr id="16" name="Rectangle 15">
            <a:extLst>
              <a:ext uri="{FF2B5EF4-FFF2-40B4-BE49-F238E27FC236}">
                <a16:creationId xmlns:a16="http://schemas.microsoft.com/office/drawing/2014/main" id="{86E1008F-5CD4-4538-9D72-D402A0AA4E87}"/>
              </a:ext>
            </a:extLst>
          </p:cNvPr>
          <p:cNvSpPr>
            <a:spLocks noGrp="1"/>
          </p:cNvSpPr>
          <p:nvPr/>
        </p:nvSpPr>
        <p:spPr>
          <a:xfrm>
            <a:off x="1200150" y="5143500"/>
            <a:ext cx="10287000" cy="9525"/>
          </a:xfrm>
          <a:prstGeom prst="rect">
            <a:avLst/>
          </a:prstGeom>
          <a:solidFill>
            <a:srgbClr val="B7BBB5"/>
          </a:solidFill>
          <a:ln w="0">
            <a:noFill/>
          </a:ln>
        </p:spPr>
        <p:txBody>
          <a:bodyPr/>
          <a:lstStyle/>
          <a:p>
            <a:endParaRPr lang="en-US"/>
          </a:p>
        </p:txBody>
      </p:sp>
      <p:sp>
        <p:nvSpPr>
          <p:cNvPr id="17" name="Rectangle 16">
            <a:extLst>
              <a:ext uri="{FF2B5EF4-FFF2-40B4-BE49-F238E27FC236}">
                <a16:creationId xmlns:a16="http://schemas.microsoft.com/office/drawing/2014/main" id="{C9284A79-6277-42FC-AD32-EEF2D6E76008}"/>
              </a:ext>
            </a:extLst>
          </p:cNvPr>
          <p:cNvSpPr>
            <a:spLocks noGrp="1"/>
          </p:cNvSpPr>
          <p:nvPr/>
        </p:nvSpPr>
        <p:spPr>
          <a:xfrm>
            <a:off x="1323975" y="4591050"/>
            <a:ext cx="9810750" cy="571500"/>
          </a:xfrm>
          <a:prstGeom prst="rect">
            <a:avLst/>
          </a:prstGeom>
          <a:noFill/>
          <a:ln w="0">
            <a:noFill/>
          </a:ln>
        </p:spPr>
        <p:txBody>
          <a:bodyPr wrap="square" lIns="0" tIns="0" rIns="0" bIns="0" anchor="t">
            <a:noAutofit/>
          </a:bodyPr>
          <a:lstStyle/>
          <a:p>
            <a:pPr marL="101600" algn="l">
              <a:defRPr sz="1575" b="0">
                <a:solidFill>
                  <a:srgbClr val="202421"/>
                </a:solidFill>
                <a:latin typeface="DejaVu Sans"/>
                <a:ea typeface="DejaVu Sans"/>
                <a:cs typeface="DejaVu Sans"/>
              </a:defRPr>
            </a:pPr>
            <a:r>
              <a:rPr sz="1575" b="0" dirty="0">
                <a:solidFill>
                  <a:srgbClr val="202421"/>
                </a:solidFill>
                <a:latin typeface="DejaVu Sans"/>
                <a:ea typeface="DejaVu Sans"/>
                <a:cs typeface="DejaVu Sans"/>
              </a:rPr>
              <a:t>A joint activity was launched with the </a:t>
            </a:r>
            <a:r>
              <a:rPr sz="1575" b="0" dirty="0" err="1">
                <a:solidFill>
                  <a:srgbClr val="202421"/>
                </a:solidFill>
                <a:latin typeface="DejaVu Sans"/>
                <a:ea typeface="DejaVu Sans"/>
                <a:cs typeface="DejaVu Sans"/>
              </a:rPr>
              <a:t>Ibdaa</a:t>
            </a:r>
            <a:r>
              <a:rPr sz="1575" b="0" dirty="0">
                <a:solidFill>
                  <a:srgbClr val="202421"/>
                </a:solidFill>
                <a:latin typeface="DejaVu Sans"/>
                <a:ea typeface="DejaVu Sans"/>
                <a:cs typeface="DejaVu Sans"/>
              </a:rPr>
              <a:t> School (Sheikh Jarrah, Jerusalem), with the support of the Cohen Program.</a:t>
            </a:r>
          </a:p>
        </p:txBody>
      </p:sp>
      <p:sp>
        <p:nvSpPr>
          <p:cNvPr id="18" name="Oval 17">
            <a:extLst>
              <a:ext uri="{FF2B5EF4-FFF2-40B4-BE49-F238E27FC236}">
                <a16:creationId xmlns:a16="http://schemas.microsoft.com/office/drawing/2014/main" id="{1CC58DB4-D972-4A30-AD76-C66D19A269CB}"/>
              </a:ext>
            </a:extLst>
          </p:cNvPr>
          <p:cNvSpPr>
            <a:spLocks noGrp="1"/>
          </p:cNvSpPr>
          <p:nvPr/>
        </p:nvSpPr>
        <p:spPr>
          <a:xfrm>
            <a:off x="809625" y="5381625"/>
            <a:ext cx="190500" cy="190500"/>
          </a:xfrm>
          <a:prstGeom prst="ellipse">
            <a:avLst/>
          </a:prstGeom>
          <a:solidFill>
            <a:srgbClr val="344E85"/>
          </a:solidFill>
          <a:ln w="0">
            <a:solidFill>
              <a:srgbClr val="344E85"/>
            </a:solidFill>
          </a:ln>
        </p:spPr>
        <p:txBody>
          <a:bodyPr/>
          <a:lstStyle/>
          <a:p>
            <a:endParaRPr lang="en-US"/>
          </a:p>
        </p:txBody>
      </p:sp>
      <p:sp>
        <p:nvSpPr>
          <p:cNvPr id="19" name="Rectangle 18">
            <a:extLst>
              <a:ext uri="{FF2B5EF4-FFF2-40B4-BE49-F238E27FC236}">
                <a16:creationId xmlns:a16="http://schemas.microsoft.com/office/drawing/2014/main" id="{4CC53698-EFB7-4D71-AB11-DB3819F9F8C9}"/>
              </a:ext>
            </a:extLst>
          </p:cNvPr>
          <p:cNvSpPr>
            <a:spLocks noGrp="1"/>
          </p:cNvSpPr>
          <p:nvPr/>
        </p:nvSpPr>
        <p:spPr>
          <a:xfrm>
            <a:off x="1200150" y="6124575"/>
            <a:ext cx="10287000" cy="9525"/>
          </a:xfrm>
          <a:prstGeom prst="rect">
            <a:avLst/>
          </a:prstGeom>
          <a:solidFill>
            <a:srgbClr val="B7BBB5"/>
          </a:solidFill>
          <a:ln w="0">
            <a:noFill/>
          </a:ln>
        </p:spPr>
        <p:txBody>
          <a:bodyPr/>
          <a:lstStyle/>
          <a:p>
            <a:endParaRPr lang="en-US"/>
          </a:p>
        </p:txBody>
      </p:sp>
      <p:sp>
        <p:nvSpPr>
          <p:cNvPr id="20" name="Rectangle 19">
            <a:extLst>
              <a:ext uri="{FF2B5EF4-FFF2-40B4-BE49-F238E27FC236}">
                <a16:creationId xmlns:a16="http://schemas.microsoft.com/office/drawing/2014/main" id="{F89E6A2A-ED29-4000-A8C8-C405E586F851}"/>
              </a:ext>
            </a:extLst>
          </p:cNvPr>
          <p:cNvSpPr>
            <a:spLocks noGrp="1"/>
          </p:cNvSpPr>
          <p:nvPr/>
        </p:nvSpPr>
        <p:spPr>
          <a:xfrm>
            <a:off x="1323975" y="5286375"/>
            <a:ext cx="9810750" cy="857250"/>
          </a:xfrm>
          <a:prstGeom prst="rect">
            <a:avLst/>
          </a:prstGeom>
          <a:noFill/>
          <a:ln w="0">
            <a:noFill/>
          </a:ln>
        </p:spPr>
        <p:txBody>
          <a:bodyPr wrap="square" lIns="0" tIns="0" rIns="0" bIns="0" anchor="t">
            <a:noAutofit/>
          </a:bodyPr>
          <a:lstStyle/>
          <a:p>
            <a:pPr marL="101600" algn="l">
              <a:defRPr sz="1613" b="0">
                <a:solidFill>
                  <a:srgbClr val="202421"/>
                </a:solidFill>
                <a:latin typeface="DejaVu Sans"/>
                <a:ea typeface="DejaVu Sans"/>
                <a:cs typeface="DejaVu Sans"/>
              </a:defRPr>
            </a:pPr>
            <a:r>
              <a:rPr sz="1580" b="0" dirty="0">
                <a:solidFill>
                  <a:srgbClr val="202421"/>
                </a:solidFill>
                <a:latin typeface="DejaVu Sans"/>
                <a:ea typeface="DejaVu Sans"/>
                <a:cs typeface="DejaVu Sans"/>
              </a:rPr>
              <a:t>An infrastructure was built for the continued development of the multilingual booklet, for academic publications, and for international collaborations, along with submitting applications for competitive research grants.</a:t>
            </a:r>
          </a:p>
        </p:txBody>
      </p:sp>
    </p:spTree>
    <p:extLst>
      <p:ext uri="{BB962C8B-B14F-4D97-AF65-F5344CB8AC3E}">
        <p14:creationId xmlns:p14="http://schemas.microsoft.com/office/powerpoint/2010/main" val="164245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A57822C-8784-4A66-B3AA-3A3B15CEF6CC}"/>
              </a:ext>
            </a:extLst>
          </p:cNvPr>
          <p:cNvSpPr>
            <a:spLocks noGrp="1"/>
          </p:cNvSpPr>
          <p:nvPr/>
        </p:nvSpPr>
        <p:spPr>
          <a:xfrm>
            <a:off x="609600" y="3476625"/>
            <a:ext cx="10906125" cy="733425"/>
          </a:xfrm>
          <a:prstGeom prst="rect">
            <a:avLst/>
          </a:prstGeom>
          <a:solidFill>
            <a:srgbClr val="FCFAF4"/>
          </a:solidFill>
          <a:ln w="0">
            <a:noFill/>
          </a:ln>
        </p:spPr>
        <p:txBody>
          <a:bodyPr/>
          <a:lstStyle/>
          <a:p>
            <a:endParaRPr lang="en-US" dirty="0"/>
          </a:p>
        </p:txBody>
      </p:sp>
      <p:sp>
        <p:nvSpPr>
          <p:cNvPr id="15" name="Rectangle 14">
            <a:extLst>
              <a:ext uri="{FF2B5EF4-FFF2-40B4-BE49-F238E27FC236}">
                <a16:creationId xmlns:a16="http://schemas.microsoft.com/office/drawing/2014/main" id="{3D1C0740-D282-4E1C-A993-007354C560D3}"/>
              </a:ext>
            </a:extLst>
          </p:cNvPr>
          <p:cNvSpPr>
            <a:spLocks noGrp="1"/>
          </p:cNvSpPr>
          <p:nvPr/>
        </p:nvSpPr>
        <p:spPr>
          <a:xfrm>
            <a:off x="609600" y="3476625"/>
            <a:ext cx="66675" cy="733425"/>
          </a:xfrm>
          <a:prstGeom prst="rect">
            <a:avLst/>
          </a:prstGeom>
          <a:solidFill>
            <a:srgbClr val="344E85"/>
          </a:solidFill>
          <a:ln w="0">
            <a:noFill/>
          </a:ln>
        </p:spPr>
        <p:txBody>
          <a:bodyPr/>
          <a:lstStyle/>
          <a:p>
            <a:endParaRPr lang="en-US"/>
          </a:p>
        </p:txBody>
      </p:sp>
      <p:sp>
        <p:nvSpPr>
          <p:cNvPr id="20" name="Rectangle 19">
            <a:extLst>
              <a:ext uri="{FF2B5EF4-FFF2-40B4-BE49-F238E27FC236}">
                <a16:creationId xmlns:a16="http://schemas.microsoft.com/office/drawing/2014/main" id="{CCA42024-D2FC-43BD-8D69-8767A21728C4}"/>
              </a:ext>
            </a:extLst>
          </p:cNvPr>
          <p:cNvSpPr>
            <a:spLocks noGrp="1"/>
          </p:cNvSpPr>
          <p:nvPr/>
        </p:nvSpPr>
        <p:spPr>
          <a:xfrm>
            <a:off x="0" y="0"/>
            <a:ext cx="200025" cy="6858000"/>
          </a:xfrm>
          <a:prstGeom prst="rect">
            <a:avLst/>
          </a:prstGeom>
          <a:solidFill>
            <a:srgbClr val="344E85"/>
          </a:solidFill>
          <a:ln w="0">
            <a:noFill/>
          </a:ln>
        </p:spPr>
        <p:txBody>
          <a:bodyPr/>
          <a:lstStyle/>
          <a:p>
            <a:endParaRPr lang="en-US"/>
          </a:p>
        </p:txBody>
      </p:sp>
      <p:sp>
        <p:nvSpPr>
          <p:cNvPr id="2" name="Rectangle 1">
            <a:extLst>
              <a:ext uri="{FF2B5EF4-FFF2-40B4-BE49-F238E27FC236}">
                <a16:creationId xmlns:a16="http://schemas.microsoft.com/office/drawing/2014/main" id="{EB206BB8-5B28-4674-9CF8-1211629743CB}"/>
              </a:ext>
            </a:extLst>
          </p:cNvPr>
          <p:cNvSpPr>
            <a:spLocks noGrp="1"/>
          </p:cNvSpPr>
          <p:nvPr/>
        </p:nvSpPr>
        <p:spPr>
          <a:xfrm>
            <a:off x="609600" y="533400"/>
            <a:ext cx="10906125" cy="19050"/>
          </a:xfrm>
          <a:prstGeom prst="rect">
            <a:avLst/>
          </a:prstGeom>
          <a:solidFill>
            <a:srgbClr val="787B76"/>
          </a:solidFill>
          <a:ln w="0">
            <a:noFill/>
          </a:ln>
        </p:spPr>
        <p:txBody>
          <a:bodyPr/>
          <a:lstStyle/>
          <a:p>
            <a:endParaRPr lang="en-US"/>
          </a:p>
        </p:txBody>
      </p:sp>
      <p:sp>
        <p:nvSpPr>
          <p:cNvPr id="3" name="Rectangle 2">
            <a:extLst>
              <a:ext uri="{FF2B5EF4-FFF2-40B4-BE49-F238E27FC236}">
                <a16:creationId xmlns:a16="http://schemas.microsoft.com/office/drawing/2014/main" id="{4AAAC5C6-B3F7-4C91-8E87-8671C78BF4C8}"/>
              </a:ext>
            </a:extLst>
          </p:cNvPr>
          <p:cNvSpPr>
            <a:spLocks noGrp="1"/>
          </p:cNvSpPr>
          <p:nvPr/>
        </p:nvSpPr>
        <p:spPr>
          <a:xfrm>
            <a:off x="609600" y="695325"/>
            <a:ext cx="10782300" cy="1123950"/>
          </a:xfrm>
          <a:prstGeom prst="rect">
            <a:avLst/>
          </a:prstGeom>
          <a:noFill/>
          <a:ln w="0">
            <a:noFill/>
          </a:ln>
        </p:spPr>
        <p:txBody>
          <a:bodyPr wrap="square" lIns="0" tIns="0" rIns="0" bIns="0" anchor="t">
            <a:noAutofit/>
          </a:bodyPr>
          <a:lstStyle/>
          <a:p>
            <a:pPr algn="l">
              <a:defRPr sz="3300" b="0">
                <a:solidFill>
                  <a:srgbClr val="202421"/>
                </a:solidFill>
                <a:latin typeface="DejaVu Serif"/>
                <a:ea typeface="DejaVu Serif"/>
                <a:cs typeface="DejaVu Serif"/>
              </a:defRPr>
            </a:pPr>
            <a:r>
              <a:rPr sz="3300" b="1" dirty="0">
                <a:solidFill>
                  <a:srgbClr val="202421"/>
                </a:solidFill>
                <a:latin typeface="DejaVu Serif"/>
                <a:ea typeface="DejaVu Serif"/>
                <a:cs typeface="DejaVu Serif"/>
              </a:rPr>
              <a:t>Participants and Contributors</a:t>
            </a:r>
          </a:p>
        </p:txBody>
      </p:sp>
      <p:sp>
        <p:nvSpPr>
          <p:cNvPr id="4" name="Rectangle 3">
            <a:extLst>
              <a:ext uri="{FF2B5EF4-FFF2-40B4-BE49-F238E27FC236}">
                <a16:creationId xmlns:a16="http://schemas.microsoft.com/office/drawing/2014/main" id="{F6834522-901B-40EB-B073-23472B5F7F08}"/>
              </a:ext>
            </a:extLst>
          </p:cNvPr>
          <p:cNvSpPr>
            <a:spLocks noGrp="1"/>
          </p:cNvSpPr>
          <p:nvPr/>
        </p:nvSpPr>
        <p:spPr>
          <a:xfrm>
            <a:off x="609600" y="6448425"/>
            <a:ext cx="10906125" cy="9525"/>
          </a:xfrm>
          <a:prstGeom prst="rect">
            <a:avLst/>
          </a:prstGeom>
          <a:solidFill>
            <a:srgbClr val="A9AAA4"/>
          </a:solidFill>
          <a:ln w="0">
            <a:noFill/>
          </a:ln>
        </p:spPr>
        <p:txBody>
          <a:bodyPr/>
          <a:lstStyle/>
          <a:p>
            <a:endParaRPr lang="en-US"/>
          </a:p>
        </p:txBody>
      </p:sp>
      <p:sp>
        <p:nvSpPr>
          <p:cNvPr id="5" name="Rectangle 4">
            <a:extLst>
              <a:ext uri="{FF2B5EF4-FFF2-40B4-BE49-F238E27FC236}">
                <a16:creationId xmlns:a16="http://schemas.microsoft.com/office/drawing/2014/main" id="{C3A638FA-7151-4A27-90B4-653FAB7EE50E}"/>
              </a:ext>
            </a:extLst>
          </p:cNvPr>
          <p:cNvSpPr>
            <a:spLocks noGrp="1"/>
          </p:cNvSpPr>
          <p:nvPr/>
        </p:nvSpPr>
        <p:spPr>
          <a:xfrm>
            <a:off x="609600" y="1952625"/>
            <a:ext cx="10906125" cy="619125"/>
          </a:xfrm>
          <a:prstGeom prst="rect">
            <a:avLst/>
          </a:prstGeom>
          <a:solidFill>
            <a:srgbClr val="FCFAF4"/>
          </a:solidFill>
          <a:ln w="0">
            <a:noFill/>
          </a:ln>
        </p:spPr>
        <p:txBody>
          <a:bodyPr/>
          <a:lstStyle/>
          <a:p>
            <a:endParaRPr lang="en-US"/>
          </a:p>
        </p:txBody>
      </p:sp>
      <p:sp>
        <p:nvSpPr>
          <p:cNvPr id="6" name="Rectangle 5">
            <a:extLst>
              <a:ext uri="{FF2B5EF4-FFF2-40B4-BE49-F238E27FC236}">
                <a16:creationId xmlns:a16="http://schemas.microsoft.com/office/drawing/2014/main" id="{11366AAD-AE9E-42C5-8B12-CA44F2054B8D}"/>
              </a:ext>
            </a:extLst>
          </p:cNvPr>
          <p:cNvSpPr>
            <a:spLocks noGrp="1"/>
          </p:cNvSpPr>
          <p:nvPr/>
        </p:nvSpPr>
        <p:spPr>
          <a:xfrm>
            <a:off x="609600" y="1952625"/>
            <a:ext cx="66675" cy="619125"/>
          </a:xfrm>
          <a:prstGeom prst="rect">
            <a:avLst/>
          </a:prstGeom>
          <a:solidFill>
            <a:srgbClr val="344E85"/>
          </a:solidFill>
          <a:ln w="0">
            <a:noFill/>
          </a:ln>
        </p:spPr>
        <p:txBody>
          <a:bodyPr/>
          <a:lstStyle/>
          <a:p>
            <a:endParaRPr lang="en-US"/>
          </a:p>
        </p:txBody>
      </p:sp>
      <p:sp>
        <p:nvSpPr>
          <p:cNvPr id="7" name="Rectangle 6">
            <a:extLst>
              <a:ext uri="{FF2B5EF4-FFF2-40B4-BE49-F238E27FC236}">
                <a16:creationId xmlns:a16="http://schemas.microsoft.com/office/drawing/2014/main" id="{DC288AAF-971D-4593-B78F-A1F1B3F04CB5}"/>
              </a:ext>
            </a:extLst>
          </p:cNvPr>
          <p:cNvSpPr>
            <a:spLocks noGrp="1"/>
          </p:cNvSpPr>
          <p:nvPr/>
        </p:nvSpPr>
        <p:spPr>
          <a:xfrm>
            <a:off x="847725" y="2176462"/>
            <a:ext cx="10429875" cy="142875"/>
          </a:xfrm>
          <a:prstGeom prst="rect">
            <a:avLst/>
          </a:prstGeom>
          <a:noFill/>
          <a:ln w="0">
            <a:noFill/>
          </a:ln>
        </p:spPr>
        <p:txBody>
          <a:bodyPr wrap="square" lIns="0" tIns="0" rIns="0" bIns="0" anchor="t">
            <a:noAutofit/>
          </a:bodyPr>
          <a:lstStyle/>
          <a:p>
            <a:pPr algn="l">
              <a:defRPr sz="1875" b="0">
                <a:solidFill>
                  <a:srgbClr val="202421"/>
                </a:solidFill>
                <a:latin typeface="DejaVu Sans"/>
                <a:ea typeface="DejaVu Sans"/>
                <a:cs typeface="DejaVu Sans"/>
              </a:defRPr>
            </a:pPr>
            <a:r>
              <a:rPr sz="1875" b="0" dirty="0">
                <a:solidFill>
                  <a:srgbClr val="202421"/>
                </a:solidFill>
                <a:latin typeface="DejaVu Sans"/>
                <a:ea typeface="DejaVu Sans"/>
                <a:cs typeface="DejaVu Sans"/>
              </a:rPr>
              <a:t>Coming soon</a:t>
            </a:r>
            <a:r>
              <a:rPr lang="en-US" sz="1875" b="0" dirty="0">
                <a:solidFill>
                  <a:srgbClr val="202421"/>
                </a:solidFill>
                <a:latin typeface="DejaVu Sans"/>
                <a:ea typeface="DejaVu Sans"/>
                <a:cs typeface="DejaVu Sans"/>
              </a:rPr>
              <a:t> </a:t>
            </a:r>
            <a:r>
              <a:rPr sz="1875" b="0" dirty="0">
                <a:solidFill>
                  <a:srgbClr val="202421"/>
                </a:solidFill>
                <a:latin typeface="DejaVu Sans"/>
                <a:ea typeface="DejaVu Sans"/>
                <a:cs typeface="DejaVu Sans"/>
              </a:rPr>
              <a:t>- our full site.</a:t>
            </a:r>
          </a:p>
        </p:txBody>
      </p:sp>
      <p:sp>
        <p:nvSpPr>
          <p:cNvPr id="8" name="Rectangle 7">
            <a:extLst>
              <a:ext uri="{FF2B5EF4-FFF2-40B4-BE49-F238E27FC236}">
                <a16:creationId xmlns:a16="http://schemas.microsoft.com/office/drawing/2014/main" id="{EDCDB25C-B65A-4A4F-A4B2-B24F54CDFD7C}"/>
              </a:ext>
            </a:extLst>
          </p:cNvPr>
          <p:cNvSpPr>
            <a:spLocks noGrp="1"/>
          </p:cNvSpPr>
          <p:nvPr/>
        </p:nvSpPr>
        <p:spPr>
          <a:xfrm>
            <a:off x="609600" y="2686050"/>
            <a:ext cx="10906125" cy="619125"/>
          </a:xfrm>
          <a:prstGeom prst="rect">
            <a:avLst/>
          </a:prstGeom>
          <a:solidFill>
            <a:srgbClr val="E8E8E2"/>
          </a:solidFill>
          <a:ln w="0">
            <a:noFill/>
          </a:ln>
        </p:spPr>
        <p:txBody>
          <a:bodyPr/>
          <a:lstStyle/>
          <a:p>
            <a:endParaRPr lang="en-US"/>
          </a:p>
        </p:txBody>
      </p:sp>
      <p:sp>
        <p:nvSpPr>
          <p:cNvPr id="9" name="Rectangle 8">
            <a:extLst>
              <a:ext uri="{FF2B5EF4-FFF2-40B4-BE49-F238E27FC236}">
                <a16:creationId xmlns:a16="http://schemas.microsoft.com/office/drawing/2014/main" id="{C35DE8AC-16F0-4280-B378-F8D379715423}"/>
              </a:ext>
            </a:extLst>
          </p:cNvPr>
          <p:cNvSpPr>
            <a:spLocks noGrp="1"/>
          </p:cNvSpPr>
          <p:nvPr/>
        </p:nvSpPr>
        <p:spPr>
          <a:xfrm>
            <a:off x="609600" y="2686050"/>
            <a:ext cx="28575" cy="619125"/>
          </a:xfrm>
          <a:prstGeom prst="rect">
            <a:avLst/>
          </a:prstGeom>
          <a:solidFill>
            <a:srgbClr val="344E85"/>
          </a:solidFill>
          <a:ln w="0">
            <a:noFill/>
          </a:ln>
        </p:spPr>
        <p:txBody>
          <a:bodyPr/>
          <a:lstStyle/>
          <a:p>
            <a:endParaRPr lang="en-US"/>
          </a:p>
        </p:txBody>
      </p:sp>
      <p:sp>
        <p:nvSpPr>
          <p:cNvPr id="10" name="Rectangle 9">
            <a:extLst>
              <a:ext uri="{FF2B5EF4-FFF2-40B4-BE49-F238E27FC236}">
                <a16:creationId xmlns:a16="http://schemas.microsoft.com/office/drawing/2014/main" id="{C8F59064-B0C4-4BF9-B476-045410E0B5E1}"/>
              </a:ext>
            </a:extLst>
          </p:cNvPr>
          <p:cNvSpPr>
            <a:spLocks noGrp="1"/>
          </p:cNvSpPr>
          <p:nvPr/>
        </p:nvSpPr>
        <p:spPr>
          <a:xfrm>
            <a:off x="847725" y="2924175"/>
            <a:ext cx="10429875" cy="142875"/>
          </a:xfrm>
          <a:prstGeom prst="rect">
            <a:avLst/>
          </a:prstGeom>
          <a:noFill/>
          <a:ln w="0">
            <a:noFill/>
          </a:ln>
        </p:spPr>
        <p:txBody>
          <a:bodyPr wrap="square" lIns="0" tIns="0" rIns="0" bIns="0" anchor="t">
            <a:noAutofit/>
          </a:bodyPr>
          <a:lstStyle/>
          <a:p>
            <a:pPr algn="l">
              <a:defRPr sz="1875" b="0">
                <a:solidFill>
                  <a:srgbClr val="202421"/>
                </a:solidFill>
                <a:latin typeface="DejaVu Sans"/>
                <a:ea typeface="DejaVu Sans"/>
                <a:cs typeface="DejaVu Sans"/>
              </a:defRPr>
            </a:pPr>
            <a:r>
              <a:rPr sz="1875" b="0">
                <a:solidFill>
                  <a:srgbClr val="202421"/>
                </a:solidFill>
                <a:latin typeface="DejaVu Sans"/>
                <a:ea typeface="DejaVu Sans"/>
                <a:cs typeface="DejaVu Sans"/>
              </a:rPr>
              <a:t>Interested specialists invited to come on board!</a:t>
            </a:r>
          </a:p>
        </p:txBody>
      </p:sp>
      <p:sp>
        <p:nvSpPr>
          <p:cNvPr id="11" name="Rectangle 10">
            <a:extLst>
              <a:ext uri="{FF2B5EF4-FFF2-40B4-BE49-F238E27FC236}">
                <a16:creationId xmlns:a16="http://schemas.microsoft.com/office/drawing/2014/main" id="{45A6D435-97DA-43A8-AC39-28D1F1A86B32}"/>
              </a:ext>
            </a:extLst>
          </p:cNvPr>
          <p:cNvSpPr>
            <a:spLocks noGrp="1"/>
          </p:cNvSpPr>
          <p:nvPr/>
        </p:nvSpPr>
        <p:spPr>
          <a:xfrm>
            <a:off x="609600" y="4338637"/>
            <a:ext cx="10906125" cy="828675"/>
          </a:xfrm>
          <a:prstGeom prst="rect">
            <a:avLst/>
          </a:prstGeom>
          <a:solidFill>
            <a:srgbClr val="E8E8E2"/>
          </a:solidFill>
          <a:ln w="0">
            <a:noFill/>
          </a:ln>
        </p:spPr>
        <p:txBody>
          <a:bodyPr/>
          <a:lstStyle/>
          <a:p>
            <a:endParaRPr lang="en-US"/>
          </a:p>
        </p:txBody>
      </p:sp>
      <p:sp>
        <p:nvSpPr>
          <p:cNvPr id="12" name="Rectangle 11">
            <a:extLst>
              <a:ext uri="{FF2B5EF4-FFF2-40B4-BE49-F238E27FC236}">
                <a16:creationId xmlns:a16="http://schemas.microsoft.com/office/drawing/2014/main" id="{9188F3BB-ED34-4FC0-90BF-D6402F00D1FA}"/>
              </a:ext>
            </a:extLst>
          </p:cNvPr>
          <p:cNvSpPr>
            <a:spLocks noGrp="1"/>
          </p:cNvSpPr>
          <p:nvPr/>
        </p:nvSpPr>
        <p:spPr>
          <a:xfrm>
            <a:off x="609600" y="4338637"/>
            <a:ext cx="28575" cy="828675"/>
          </a:xfrm>
          <a:prstGeom prst="rect">
            <a:avLst/>
          </a:prstGeom>
          <a:solidFill>
            <a:srgbClr val="344E85"/>
          </a:solidFill>
          <a:ln w="0">
            <a:noFill/>
          </a:ln>
        </p:spPr>
        <p:txBody>
          <a:bodyPr/>
          <a:lstStyle/>
          <a:p>
            <a:endParaRPr lang="en-US"/>
          </a:p>
        </p:txBody>
      </p:sp>
      <p:sp>
        <p:nvSpPr>
          <p:cNvPr id="13" name="Rectangle 12">
            <a:extLst>
              <a:ext uri="{FF2B5EF4-FFF2-40B4-BE49-F238E27FC236}">
                <a16:creationId xmlns:a16="http://schemas.microsoft.com/office/drawing/2014/main" id="{F207077D-30D5-4325-BF2E-CE9FE26684B6}"/>
              </a:ext>
            </a:extLst>
          </p:cNvPr>
          <p:cNvSpPr>
            <a:spLocks noGrp="1"/>
          </p:cNvSpPr>
          <p:nvPr/>
        </p:nvSpPr>
        <p:spPr>
          <a:xfrm>
            <a:off x="881062" y="3733799"/>
            <a:ext cx="10429875" cy="352425"/>
          </a:xfrm>
          <a:prstGeom prst="rect">
            <a:avLst/>
          </a:prstGeom>
          <a:noFill/>
          <a:ln w="0">
            <a:noFill/>
          </a:ln>
        </p:spPr>
        <p:txBody>
          <a:bodyPr wrap="square" lIns="0" tIns="0" rIns="0" bIns="0" anchor="t">
            <a:noAutofit/>
          </a:bodyPr>
          <a:lstStyle/>
          <a:p>
            <a:pPr algn="l">
              <a:defRPr sz="1875" b="0">
                <a:solidFill>
                  <a:srgbClr val="202421"/>
                </a:solidFill>
                <a:latin typeface="DejaVu Sans"/>
                <a:ea typeface="DejaVu Sans"/>
                <a:cs typeface="DejaVu Sans"/>
              </a:defRPr>
            </a:pPr>
            <a:r>
              <a:rPr sz="1875" b="0" dirty="0">
                <a:solidFill>
                  <a:srgbClr val="202421"/>
                </a:solidFill>
                <a:latin typeface="DejaVu Sans"/>
                <a:ea typeface="DejaVu Sans"/>
                <a:cs typeface="DejaVu Sans"/>
              </a:rPr>
              <a:t>Write to us at</a:t>
            </a:r>
            <a:r>
              <a:rPr lang="en-US" sz="1875" b="0" dirty="0">
                <a:solidFill>
                  <a:srgbClr val="202421"/>
                </a:solidFill>
                <a:latin typeface="DejaVu Sans"/>
                <a:ea typeface="DejaVu Sans"/>
                <a:cs typeface="DejaVu Sans"/>
              </a:rPr>
              <a:t>:</a:t>
            </a:r>
            <a:endParaRPr sz="1875" b="0" dirty="0">
              <a:solidFill>
                <a:srgbClr val="202421"/>
              </a:solidFill>
              <a:latin typeface="DejaVu Sans"/>
              <a:ea typeface="DejaVu Sans"/>
              <a:cs typeface="DejaVu Sans"/>
            </a:endParaRPr>
          </a:p>
        </p:txBody>
      </p:sp>
      <p:sp>
        <p:nvSpPr>
          <p:cNvPr id="16" name="Rectangle 15">
            <a:extLst>
              <a:ext uri="{FF2B5EF4-FFF2-40B4-BE49-F238E27FC236}">
                <a16:creationId xmlns:a16="http://schemas.microsoft.com/office/drawing/2014/main" id="{274F32A9-8270-47C8-8017-CD382E5EE0F5}"/>
              </a:ext>
            </a:extLst>
          </p:cNvPr>
          <p:cNvSpPr>
            <a:spLocks noGrp="1"/>
          </p:cNvSpPr>
          <p:nvPr/>
        </p:nvSpPr>
        <p:spPr>
          <a:xfrm>
            <a:off x="847725" y="4619625"/>
            <a:ext cx="10429875" cy="257175"/>
          </a:xfrm>
          <a:prstGeom prst="rect">
            <a:avLst/>
          </a:prstGeom>
          <a:noFill/>
          <a:ln w="0">
            <a:noFill/>
          </a:ln>
        </p:spPr>
        <p:txBody>
          <a:bodyPr wrap="square" lIns="0" tIns="0" rIns="0" bIns="0" anchor="t">
            <a:noAutofit/>
          </a:bodyPr>
          <a:lstStyle/>
          <a:p>
            <a:pPr marL="342900" indent="-342900" algn="l">
              <a:buFont typeface="Arial" panose="020B0604020202020204" pitchFamily="34" charset="0"/>
              <a:buChar char="•"/>
              <a:defRPr sz="1875" b="0">
                <a:solidFill>
                  <a:srgbClr val="202421"/>
                </a:solidFill>
                <a:latin typeface="DejaVu Sans"/>
                <a:ea typeface="DejaVu Sans"/>
                <a:cs typeface="DejaVu Sans"/>
              </a:defRPr>
            </a:pPr>
            <a:r>
              <a:rPr sz="1875" b="0" dirty="0">
                <a:solidFill>
                  <a:srgbClr val="202421"/>
                </a:solidFill>
                <a:latin typeface="DejaVu Sans"/>
                <a:ea typeface="Calibri" panose="020F0502020204030204" pitchFamily="34" charset="0"/>
                <a:cs typeface="Calibri" panose="020F0502020204030204" pitchFamily="34" charset="0"/>
              </a:rPr>
              <a:t>logicinphilosophy@gmail.com</a:t>
            </a:r>
          </a:p>
        </p:txBody>
      </p:sp>
      <p:sp>
        <p:nvSpPr>
          <p:cNvPr id="17" name="Rectangle 16">
            <a:extLst>
              <a:ext uri="{FF2B5EF4-FFF2-40B4-BE49-F238E27FC236}">
                <a16:creationId xmlns:a16="http://schemas.microsoft.com/office/drawing/2014/main" id="{C6FC5B57-083E-46FC-84FE-2E2148FDC0FB}"/>
              </a:ext>
            </a:extLst>
          </p:cNvPr>
          <p:cNvSpPr>
            <a:spLocks noGrp="1"/>
          </p:cNvSpPr>
          <p:nvPr/>
        </p:nvSpPr>
        <p:spPr>
          <a:xfrm>
            <a:off x="609600" y="5286375"/>
            <a:ext cx="10906125" cy="733425"/>
          </a:xfrm>
          <a:prstGeom prst="rect">
            <a:avLst/>
          </a:prstGeom>
          <a:solidFill>
            <a:srgbClr val="E8E8E2"/>
          </a:solidFill>
          <a:ln w="0">
            <a:noFill/>
          </a:ln>
        </p:spPr>
        <p:txBody>
          <a:bodyPr/>
          <a:lstStyle/>
          <a:p>
            <a:endParaRPr lang="en-US"/>
          </a:p>
        </p:txBody>
      </p:sp>
      <p:sp>
        <p:nvSpPr>
          <p:cNvPr id="18" name="Rectangle 17">
            <a:extLst>
              <a:ext uri="{FF2B5EF4-FFF2-40B4-BE49-F238E27FC236}">
                <a16:creationId xmlns:a16="http://schemas.microsoft.com/office/drawing/2014/main" id="{AB159E56-B4D8-486C-8304-E59A42F84BDF}"/>
              </a:ext>
            </a:extLst>
          </p:cNvPr>
          <p:cNvSpPr>
            <a:spLocks noGrp="1"/>
          </p:cNvSpPr>
          <p:nvPr/>
        </p:nvSpPr>
        <p:spPr>
          <a:xfrm>
            <a:off x="609600" y="5286375"/>
            <a:ext cx="28575" cy="733425"/>
          </a:xfrm>
          <a:prstGeom prst="rect">
            <a:avLst/>
          </a:prstGeom>
          <a:solidFill>
            <a:srgbClr val="344E85"/>
          </a:solidFill>
          <a:ln w="0">
            <a:noFill/>
          </a:ln>
        </p:spPr>
        <p:txBody>
          <a:bodyPr/>
          <a:lstStyle/>
          <a:p>
            <a:endParaRPr lang="en-US"/>
          </a:p>
        </p:txBody>
      </p:sp>
      <p:sp>
        <p:nvSpPr>
          <p:cNvPr id="19" name="Rectangle 18">
            <a:extLst>
              <a:ext uri="{FF2B5EF4-FFF2-40B4-BE49-F238E27FC236}">
                <a16:creationId xmlns:a16="http://schemas.microsoft.com/office/drawing/2014/main" id="{0DFB1CEF-91D2-481A-BE63-382AA5032D57}"/>
              </a:ext>
            </a:extLst>
          </p:cNvPr>
          <p:cNvSpPr>
            <a:spLocks noGrp="1"/>
          </p:cNvSpPr>
          <p:nvPr/>
        </p:nvSpPr>
        <p:spPr>
          <a:xfrm>
            <a:off x="847725" y="5524500"/>
            <a:ext cx="10429875" cy="257175"/>
          </a:xfrm>
          <a:prstGeom prst="rect">
            <a:avLst/>
          </a:prstGeom>
          <a:noFill/>
          <a:ln w="0">
            <a:noFill/>
          </a:ln>
        </p:spPr>
        <p:txBody>
          <a:bodyPr wrap="square" lIns="0" tIns="0" rIns="0" bIns="0" anchor="t">
            <a:noAutofit/>
          </a:bodyPr>
          <a:lstStyle/>
          <a:p>
            <a:pPr marL="342900" indent="-342900" algn="l">
              <a:buFont typeface="Arial" panose="020B0604020202020204" pitchFamily="34" charset="0"/>
              <a:buChar char="•"/>
              <a:defRPr sz="1875" b="0">
                <a:solidFill>
                  <a:srgbClr val="202421"/>
                </a:solidFill>
                <a:latin typeface="DejaVu Sans"/>
                <a:ea typeface="DejaVu Sans"/>
                <a:cs typeface="DejaVu Sans"/>
              </a:defRPr>
            </a:pPr>
            <a:r>
              <a:rPr sz="1875" b="0" dirty="0">
                <a:solidFill>
                  <a:srgbClr val="202421"/>
                </a:solidFill>
                <a:latin typeface="DejaVu Sans"/>
                <a:ea typeface="DejaVu Sans"/>
                <a:cs typeface="DejaVu Sans"/>
              </a:rPr>
              <a:t>Rechter@tauex.tau.ac.il</a:t>
            </a:r>
          </a:p>
        </p:txBody>
      </p:sp>
    </p:spTree>
    <p:extLst>
      <p:ext uri="{BB962C8B-B14F-4D97-AF65-F5344CB8AC3E}">
        <p14:creationId xmlns:p14="http://schemas.microsoft.com/office/powerpoint/2010/main" val="4434088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2554</TotalTime>
  <Words>2741</Words>
  <Application>Microsoft Macintosh PowerPoint</Application>
  <DocSecurity>0</DocSecurity>
  <PresentationFormat>Widescreen</PresentationFormat>
  <Paragraphs>177</Paragraphs>
  <Slides>33</Slides>
  <Notes>32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ACADEMY ENGRAVED LET PLAIN:1.0</vt:lpstr>
      <vt:lpstr>Aptos</vt:lpstr>
      <vt:lpstr>Aptos Display</vt:lpstr>
      <vt:lpstr>Arial</vt:lpstr>
      <vt:lpstr>Calibri</vt:lpstr>
      <vt:lpstr>David</vt:lpstr>
      <vt:lpstr>DejaVu Sans</vt:lpstr>
      <vt:lpstr>DejaVu Serif</vt:lpstr>
      <vt:lpstr>Noto Sans Hebrew Light</vt:lpstr>
      <vt:lpstr>Noto Sans Hebrew Medium</vt:lpstr>
      <vt:lpstr>Office Theme</vt:lpstr>
      <vt:lpstr>PowerPoint Presentation</vt:lpstr>
      <vt:lpstr>How about the academic freedom of a  philosophy professor to teach both her Hebrew speaking  and her Arabic speaking students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Ofra Rechter</cp:lastModifiedBy>
  <cp:revision>4</cp:revision>
  <cp:lastPrinted>2026-09-30T12:49:36Z</cp:lastPrinted>
  <dcterms:created xsi:type="dcterms:W3CDTF">2026-09-28T17:30:31Z</dcterms:created>
  <dcterms:modified xsi:type="dcterms:W3CDTF">2026-09-30T13:07:45Z</dcterms:modified>
</cp:coreProperties>
</file>