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63" r:id="rId4"/>
    <p:sldId id="278" r:id="rId5"/>
    <p:sldId id="264" r:id="rId6"/>
    <p:sldId id="262" r:id="rId7"/>
    <p:sldId id="258" r:id="rId8"/>
    <p:sldId id="260" r:id="rId9"/>
    <p:sldId id="261" r:id="rId10"/>
    <p:sldId id="265" r:id="rId11"/>
    <p:sldId id="257" r:id="rId12"/>
    <p:sldId id="266" r:id="rId13"/>
    <p:sldId id="268" r:id="rId14"/>
    <p:sldId id="267" r:id="rId15"/>
    <p:sldId id="269" r:id="rId16"/>
    <p:sldId id="270" r:id="rId17"/>
    <p:sldId id="280" r:id="rId18"/>
    <p:sldId id="279" r:id="rId19"/>
    <p:sldId id="271" r:id="rId20"/>
    <p:sldId id="272" r:id="rId21"/>
    <p:sldId id="273" r:id="rId22"/>
    <p:sldId id="274" r:id="rId23"/>
    <p:sldId id="275" r:id="rId24"/>
    <p:sldId id="276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10" y="5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6B8AD7-9779-433F-86B2-8B9771EE04AD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40AD904-3486-4EE1-83EB-F180ED19ED03}">
      <dgm:prSet phldrT="[Text]"/>
      <dgm:spPr/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2C2810A8-4491-44E5-9E21-6786DF76CEDE}" type="parTrans" cxnId="{D8C1C7AF-D561-4BAC-A49A-B14521F5DAF8}">
      <dgm:prSet/>
      <dgm:spPr/>
      <dgm:t>
        <a:bodyPr/>
        <a:lstStyle/>
        <a:p>
          <a:endParaRPr lang="en-US"/>
        </a:p>
      </dgm:t>
    </dgm:pt>
    <dgm:pt modelId="{94CFF557-1636-4498-82DF-06CF985BE97C}" type="sibTrans" cxnId="{D8C1C7AF-D561-4BAC-A49A-B14521F5DAF8}">
      <dgm:prSet/>
      <dgm:spPr/>
      <dgm:t>
        <a:bodyPr/>
        <a:lstStyle/>
        <a:p>
          <a:endParaRPr lang="en-US"/>
        </a:p>
      </dgm:t>
    </dgm:pt>
    <dgm:pt modelId="{40824495-B783-45B0-975A-D04067D9F0D9}">
      <dgm:prSet phldrT="[Text]"/>
      <dgm:spPr/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CEBE97A2-4A3F-4836-ACF2-ECA84CDB28F6}" type="parTrans" cxnId="{5564EC0B-A7DE-4D47-BC09-3F5412AD1D7F}">
      <dgm:prSet/>
      <dgm:spPr/>
      <dgm:t>
        <a:bodyPr/>
        <a:lstStyle/>
        <a:p>
          <a:endParaRPr lang="en-US"/>
        </a:p>
      </dgm:t>
    </dgm:pt>
    <dgm:pt modelId="{B4AD99BA-AAD0-4226-9EB9-78C9374BE74C}" type="sibTrans" cxnId="{5564EC0B-A7DE-4D47-BC09-3F5412AD1D7F}">
      <dgm:prSet/>
      <dgm:spPr/>
      <dgm:t>
        <a:bodyPr/>
        <a:lstStyle/>
        <a:p>
          <a:endParaRPr lang="en-US"/>
        </a:p>
      </dgm:t>
    </dgm:pt>
    <dgm:pt modelId="{DA3484E0-7CD6-4F57-A384-5EBFF3D622DB}">
      <dgm:prSet phldrT="[Text]"/>
      <dgm:spPr/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82AECC3F-3FF6-421E-A4E3-DAD2FD3CCBD8}" type="parTrans" cxnId="{54AE43D9-0B72-4532-843B-EB616881574E}">
      <dgm:prSet/>
      <dgm:spPr/>
      <dgm:t>
        <a:bodyPr/>
        <a:lstStyle/>
        <a:p>
          <a:endParaRPr lang="en-US"/>
        </a:p>
      </dgm:t>
    </dgm:pt>
    <dgm:pt modelId="{D244591F-8D26-43A1-93CE-DD9C31BC6C6C}" type="sibTrans" cxnId="{54AE43D9-0B72-4532-843B-EB616881574E}">
      <dgm:prSet/>
      <dgm:spPr/>
      <dgm:t>
        <a:bodyPr/>
        <a:lstStyle/>
        <a:p>
          <a:endParaRPr lang="en-US"/>
        </a:p>
      </dgm:t>
    </dgm:pt>
    <dgm:pt modelId="{53189ED4-C853-4222-9449-001E76E89508}" type="pres">
      <dgm:prSet presAssocID="{576B8AD7-9779-433F-86B2-8B9771EE04AD}" presName="cycle" presStyleCnt="0">
        <dgm:presLayoutVars>
          <dgm:dir/>
          <dgm:resizeHandles val="exact"/>
        </dgm:presLayoutVars>
      </dgm:prSet>
      <dgm:spPr/>
    </dgm:pt>
    <dgm:pt modelId="{B693665A-D8E8-4C27-884B-3888618DFAF5}" type="pres">
      <dgm:prSet presAssocID="{640AD904-3486-4EE1-83EB-F180ED19ED03}" presName="dummy" presStyleCnt="0"/>
      <dgm:spPr/>
    </dgm:pt>
    <dgm:pt modelId="{EC3A9012-76AD-4A0C-AD5D-58457C1A6AE6}" type="pres">
      <dgm:prSet presAssocID="{640AD904-3486-4EE1-83EB-F180ED19ED03}" presName="node" presStyleLbl="revTx" presStyleIdx="0" presStyleCnt="3">
        <dgm:presLayoutVars>
          <dgm:bulletEnabled val="1"/>
        </dgm:presLayoutVars>
      </dgm:prSet>
      <dgm:spPr/>
    </dgm:pt>
    <dgm:pt modelId="{E2892FD2-40B9-4974-A07F-F9568E1DF786}" type="pres">
      <dgm:prSet presAssocID="{94CFF557-1636-4498-82DF-06CF985BE97C}" presName="sibTrans" presStyleLbl="node1" presStyleIdx="0" presStyleCnt="3"/>
      <dgm:spPr/>
    </dgm:pt>
    <dgm:pt modelId="{1C834368-C4FD-434B-B8AC-EE71AC52BE90}" type="pres">
      <dgm:prSet presAssocID="{40824495-B783-45B0-975A-D04067D9F0D9}" presName="dummy" presStyleCnt="0"/>
      <dgm:spPr/>
    </dgm:pt>
    <dgm:pt modelId="{FC534AC0-4CA9-4C10-AC93-08984C4B487A}" type="pres">
      <dgm:prSet presAssocID="{40824495-B783-45B0-975A-D04067D9F0D9}" presName="node" presStyleLbl="revTx" presStyleIdx="1" presStyleCnt="3">
        <dgm:presLayoutVars>
          <dgm:bulletEnabled val="1"/>
        </dgm:presLayoutVars>
      </dgm:prSet>
      <dgm:spPr/>
    </dgm:pt>
    <dgm:pt modelId="{0F178287-A240-4653-81DD-9B769BD3FFB5}" type="pres">
      <dgm:prSet presAssocID="{B4AD99BA-AAD0-4226-9EB9-78C9374BE74C}" presName="sibTrans" presStyleLbl="node1" presStyleIdx="1" presStyleCnt="3"/>
      <dgm:spPr/>
    </dgm:pt>
    <dgm:pt modelId="{6DC59140-C662-414E-AADC-1E4C37B290BC}" type="pres">
      <dgm:prSet presAssocID="{DA3484E0-7CD6-4F57-A384-5EBFF3D622DB}" presName="dummy" presStyleCnt="0"/>
      <dgm:spPr/>
    </dgm:pt>
    <dgm:pt modelId="{25F7041E-B176-425B-8418-E58FD9F6A093}" type="pres">
      <dgm:prSet presAssocID="{DA3484E0-7CD6-4F57-A384-5EBFF3D622DB}" presName="node" presStyleLbl="revTx" presStyleIdx="2" presStyleCnt="3">
        <dgm:presLayoutVars>
          <dgm:bulletEnabled val="1"/>
        </dgm:presLayoutVars>
      </dgm:prSet>
      <dgm:spPr/>
    </dgm:pt>
    <dgm:pt modelId="{589FDD32-91AA-47D5-A49C-6E6E957312FD}" type="pres">
      <dgm:prSet presAssocID="{D244591F-8D26-43A1-93CE-DD9C31BC6C6C}" presName="sibTrans" presStyleLbl="node1" presStyleIdx="2" presStyleCnt="3"/>
      <dgm:spPr/>
    </dgm:pt>
  </dgm:ptLst>
  <dgm:cxnLst>
    <dgm:cxn modelId="{896EAC27-BFC0-446D-978B-17F1D577E092}" type="presOf" srcId="{DA3484E0-7CD6-4F57-A384-5EBFF3D622DB}" destId="{25F7041E-B176-425B-8418-E58FD9F6A093}" srcOrd="0" destOrd="0" presId="urn:microsoft.com/office/officeart/2005/8/layout/cycle1"/>
    <dgm:cxn modelId="{5564EC0B-A7DE-4D47-BC09-3F5412AD1D7F}" srcId="{576B8AD7-9779-433F-86B2-8B9771EE04AD}" destId="{40824495-B783-45B0-975A-D04067D9F0D9}" srcOrd="1" destOrd="0" parTransId="{CEBE97A2-4A3F-4836-ACF2-ECA84CDB28F6}" sibTransId="{B4AD99BA-AAD0-4226-9EB9-78C9374BE74C}"/>
    <dgm:cxn modelId="{B4F74803-EF7A-4B59-9372-6F4B03C802C4}" type="presOf" srcId="{40824495-B783-45B0-975A-D04067D9F0D9}" destId="{FC534AC0-4CA9-4C10-AC93-08984C4B487A}" srcOrd="0" destOrd="0" presId="urn:microsoft.com/office/officeart/2005/8/layout/cycle1"/>
    <dgm:cxn modelId="{D8C1C7AF-D561-4BAC-A49A-B14521F5DAF8}" srcId="{576B8AD7-9779-433F-86B2-8B9771EE04AD}" destId="{640AD904-3486-4EE1-83EB-F180ED19ED03}" srcOrd="0" destOrd="0" parTransId="{2C2810A8-4491-44E5-9E21-6786DF76CEDE}" sibTransId="{94CFF557-1636-4498-82DF-06CF985BE97C}"/>
    <dgm:cxn modelId="{DEACEAEC-B2D6-46CB-88BF-422D4083240C}" type="presOf" srcId="{640AD904-3486-4EE1-83EB-F180ED19ED03}" destId="{EC3A9012-76AD-4A0C-AD5D-58457C1A6AE6}" srcOrd="0" destOrd="0" presId="urn:microsoft.com/office/officeart/2005/8/layout/cycle1"/>
    <dgm:cxn modelId="{398B367B-4E78-44B6-A54F-92BFA31B757E}" type="presOf" srcId="{B4AD99BA-AAD0-4226-9EB9-78C9374BE74C}" destId="{0F178287-A240-4653-81DD-9B769BD3FFB5}" srcOrd="0" destOrd="0" presId="urn:microsoft.com/office/officeart/2005/8/layout/cycle1"/>
    <dgm:cxn modelId="{E94A15AC-2C5E-453B-B446-CF05C8FFC47E}" type="presOf" srcId="{576B8AD7-9779-433F-86B2-8B9771EE04AD}" destId="{53189ED4-C853-4222-9449-001E76E89508}" srcOrd="0" destOrd="0" presId="urn:microsoft.com/office/officeart/2005/8/layout/cycle1"/>
    <dgm:cxn modelId="{54AE43D9-0B72-4532-843B-EB616881574E}" srcId="{576B8AD7-9779-433F-86B2-8B9771EE04AD}" destId="{DA3484E0-7CD6-4F57-A384-5EBFF3D622DB}" srcOrd="2" destOrd="0" parTransId="{82AECC3F-3FF6-421E-A4E3-DAD2FD3CCBD8}" sibTransId="{D244591F-8D26-43A1-93CE-DD9C31BC6C6C}"/>
    <dgm:cxn modelId="{02E96058-3A44-4E30-BFCB-A615EA5158E0}" type="presOf" srcId="{D244591F-8D26-43A1-93CE-DD9C31BC6C6C}" destId="{589FDD32-91AA-47D5-A49C-6E6E957312FD}" srcOrd="0" destOrd="0" presId="urn:microsoft.com/office/officeart/2005/8/layout/cycle1"/>
    <dgm:cxn modelId="{B56BEA46-8F25-4A60-8E41-246A6FC599DB}" type="presOf" srcId="{94CFF557-1636-4498-82DF-06CF985BE97C}" destId="{E2892FD2-40B9-4974-A07F-F9568E1DF786}" srcOrd="0" destOrd="0" presId="urn:microsoft.com/office/officeart/2005/8/layout/cycle1"/>
    <dgm:cxn modelId="{9CA1B607-DC49-4255-B47A-BAB02BF73319}" type="presParOf" srcId="{53189ED4-C853-4222-9449-001E76E89508}" destId="{B693665A-D8E8-4C27-884B-3888618DFAF5}" srcOrd="0" destOrd="0" presId="urn:microsoft.com/office/officeart/2005/8/layout/cycle1"/>
    <dgm:cxn modelId="{2378F90E-86C9-48E3-BEB5-DA90D6C09D1A}" type="presParOf" srcId="{53189ED4-C853-4222-9449-001E76E89508}" destId="{EC3A9012-76AD-4A0C-AD5D-58457C1A6AE6}" srcOrd="1" destOrd="0" presId="urn:microsoft.com/office/officeart/2005/8/layout/cycle1"/>
    <dgm:cxn modelId="{50800FED-BFA6-40FC-A6BB-B7BEC0EA1202}" type="presParOf" srcId="{53189ED4-C853-4222-9449-001E76E89508}" destId="{E2892FD2-40B9-4974-A07F-F9568E1DF786}" srcOrd="2" destOrd="0" presId="urn:microsoft.com/office/officeart/2005/8/layout/cycle1"/>
    <dgm:cxn modelId="{B5C51581-851E-4F7F-AF69-9E5484C53529}" type="presParOf" srcId="{53189ED4-C853-4222-9449-001E76E89508}" destId="{1C834368-C4FD-434B-B8AC-EE71AC52BE90}" srcOrd="3" destOrd="0" presId="urn:microsoft.com/office/officeart/2005/8/layout/cycle1"/>
    <dgm:cxn modelId="{39837953-B944-480E-BE32-A25FD8E5961E}" type="presParOf" srcId="{53189ED4-C853-4222-9449-001E76E89508}" destId="{FC534AC0-4CA9-4C10-AC93-08984C4B487A}" srcOrd="4" destOrd="0" presId="urn:microsoft.com/office/officeart/2005/8/layout/cycle1"/>
    <dgm:cxn modelId="{0E45C0E3-0482-41AC-8DC8-D1AFBDC41D1F}" type="presParOf" srcId="{53189ED4-C853-4222-9449-001E76E89508}" destId="{0F178287-A240-4653-81DD-9B769BD3FFB5}" srcOrd="5" destOrd="0" presId="urn:microsoft.com/office/officeart/2005/8/layout/cycle1"/>
    <dgm:cxn modelId="{111332E3-51CF-4877-B759-78397003BAD0}" type="presParOf" srcId="{53189ED4-C853-4222-9449-001E76E89508}" destId="{6DC59140-C662-414E-AADC-1E4C37B290BC}" srcOrd="6" destOrd="0" presId="urn:microsoft.com/office/officeart/2005/8/layout/cycle1"/>
    <dgm:cxn modelId="{843C35C9-9893-4DCD-8B1A-365A02F77E4F}" type="presParOf" srcId="{53189ED4-C853-4222-9449-001E76E89508}" destId="{25F7041E-B176-425B-8418-E58FD9F6A093}" srcOrd="7" destOrd="0" presId="urn:microsoft.com/office/officeart/2005/8/layout/cycle1"/>
    <dgm:cxn modelId="{0A49C491-7661-4DEB-B3D2-2F76B40D49D6}" type="presParOf" srcId="{53189ED4-C853-4222-9449-001E76E89508}" destId="{589FDD32-91AA-47D5-A49C-6E6E957312FD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10BC12-300A-4012-BB53-EFE704B7BDEF}" type="doc">
      <dgm:prSet loTypeId="urn:microsoft.com/office/officeart/2005/8/layout/venn1" loCatId="relationship" qsTypeId="urn:microsoft.com/office/officeart/2005/8/quickstyle/3d4" qsCatId="3D" csTypeId="urn:microsoft.com/office/officeart/2005/8/colors/accent1_2" csCatId="accent1" phldr="1"/>
      <dgm:spPr/>
    </dgm:pt>
    <dgm:pt modelId="{41A8B4CB-6783-4CA1-9DAD-7DC94873F1B8}">
      <dgm:prSet phldrT="[Text]"/>
      <dgm:spPr/>
      <dgm:t>
        <a:bodyPr/>
        <a:lstStyle/>
        <a:p>
          <a:r>
            <a:rPr lang="en-US" dirty="0" smtClean="0"/>
            <a:t>Economic</a:t>
          </a:r>
          <a:endParaRPr lang="en-US" dirty="0"/>
        </a:p>
      </dgm:t>
    </dgm:pt>
    <dgm:pt modelId="{21761FDC-6CD1-45E5-BD2D-C9852D84CE0F}" type="parTrans" cxnId="{1F99E797-2D01-4FC7-85F3-FC3F77A91D3D}">
      <dgm:prSet/>
      <dgm:spPr/>
      <dgm:t>
        <a:bodyPr/>
        <a:lstStyle/>
        <a:p>
          <a:endParaRPr lang="en-US"/>
        </a:p>
      </dgm:t>
    </dgm:pt>
    <dgm:pt modelId="{BE9657DF-47F1-4095-901F-6BC0720024D9}" type="sibTrans" cxnId="{1F99E797-2D01-4FC7-85F3-FC3F77A91D3D}">
      <dgm:prSet/>
      <dgm:spPr/>
      <dgm:t>
        <a:bodyPr/>
        <a:lstStyle/>
        <a:p>
          <a:endParaRPr lang="en-US"/>
        </a:p>
      </dgm:t>
    </dgm:pt>
    <dgm:pt modelId="{161476D0-9DC0-4F70-838A-2AF11D308E6B}">
      <dgm:prSet phldrT="[Text]"/>
      <dgm:spPr/>
      <dgm:t>
        <a:bodyPr/>
        <a:lstStyle/>
        <a:p>
          <a:r>
            <a:rPr lang="en-US" dirty="0" smtClean="0"/>
            <a:t>Violent</a:t>
          </a:r>
          <a:endParaRPr lang="en-US" dirty="0"/>
        </a:p>
      </dgm:t>
    </dgm:pt>
    <dgm:pt modelId="{87CD1491-0DD0-405E-AF93-B5B55A5893DA}" type="parTrans" cxnId="{41CA2F88-72DE-4693-A80C-190D042FE2ED}">
      <dgm:prSet/>
      <dgm:spPr/>
      <dgm:t>
        <a:bodyPr/>
        <a:lstStyle/>
        <a:p>
          <a:endParaRPr lang="en-US"/>
        </a:p>
      </dgm:t>
    </dgm:pt>
    <dgm:pt modelId="{1FD29252-77B3-432F-A0C9-67DADE251CFC}" type="sibTrans" cxnId="{41CA2F88-72DE-4693-A80C-190D042FE2ED}">
      <dgm:prSet/>
      <dgm:spPr/>
      <dgm:t>
        <a:bodyPr/>
        <a:lstStyle/>
        <a:p>
          <a:endParaRPr lang="en-US"/>
        </a:p>
      </dgm:t>
    </dgm:pt>
    <dgm:pt modelId="{95A9BE94-2EB5-4284-803A-249DB7885ED3}">
      <dgm:prSet phldrT="[Text]"/>
      <dgm:spPr/>
      <dgm:t>
        <a:bodyPr/>
        <a:lstStyle/>
        <a:p>
          <a:r>
            <a:rPr lang="en-US" dirty="0" smtClean="0"/>
            <a:t>Political</a:t>
          </a:r>
          <a:endParaRPr lang="en-US" dirty="0"/>
        </a:p>
      </dgm:t>
    </dgm:pt>
    <dgm:pt modelId="{3183B9DB-ABF3-44A0-B932-72ACE4A65B8C}" type="parTrans" cxnId="{8EBE9921-431F-4F0D-AA05-F36C62AD4915}">
      <dgm:prSet/>
      <dgm:spPr/>
      <dgm:t>
        <a:bodyPr/>
        <a:lstStyle/>
        <a:p>
          <a:endParaRPr lang="en-US"/>
        </a:p>
      </dgm:t>
    </dgm:pt>
    <dgm:pt modelId="{96A1AAE2-32ED-4AEC-8D7D-C9167FA4514D}" type="sibTrans" cxnId="{8EBE9921-431F-4F0D-AA05-F36C62AD4915}">
      <dgm:prSet/>
      <dgm:spPr/>
      <dgm:t>
        <a:bodyPr/>
        <a:lstStyle/>
        <a:p>
          <a:endParaRPr lang="en-US"/>
        </a:p>
      </dgm:t>
    </dgm:pt>
    <dgm:pt modelId="{3E86568A-D821-4EC5-87B4-1E0EDDA7C38A}" type="pres">
      <dgm:prSet presAssocID="{8A10BC12-300A-4012-BB53-EFE704B7BDEF}" presName="compositeShape" presStyleCnt="0">
        <dgm:presLayoutVars>
          <dgm:chMax val="7"/>
          <dgm:dir/>
          <dgm:resizeHandles val="exact"/>
        </dgm:presLayoutVars>
      </dgm:prSet>
      <dgm:spPr/>
    </dgm:pt>
    <dgm:pt modelId="{F1CD0094-AC88-4DC6-AE54-25F9E0A2C356}" type="pres">
      <dgm:prSet presAssocID="{41A8B4CB-6783-4CA1-9DAD-7DC94873F1B8}" presName="circ1" presStyleLbl="vennNode1" presStyleIdx="0" presStyleCnt="3"/>
      <dgm:spPr/>
      <dgm:t>
        <a:bodyPr/>
        <a:lstStyle/>
        <a:p>
          <a:endParaRPr lang="en-US"/>
        </a:p>
      </dgm:t>
    </dgm:pt>
    <dgm:pt modelId="{2ACB9C5E-A8B3-41C2-B8E8-593BB96FAA09}" type="pres">
      <dgm:prSet presAssocID="{41A8B4CB-6783-4CA1-9DAD-7DC94873F1B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BDC96E-ED5C-41D1-8CA7-55F4829309F8}" type="pres">
      <dgm:prSet presAssocID="{161476D0-9DC0-4F70-838A-2AF11D308E6B}" presName="circ2" presStyleLbl="vennNode1" presStyleIdx="1" presStyleCnt="3"/>
      <dgm:spPr/>
      <dgm:t>
        <a:bodyPr/>
        <a:lstStyle/>
        <a:p>
          <a:endParaRPr lang="en-US"/>
        </a:p>
      </dgm:t>
    </dgm:pt>
    <dgm:pt modelId="{7B190746-B1A4-4203-A288-4818286662E6}" type="pres">
      <dgm:prSet presAssocID="{161476D0-9DC0-4F70-838A-2AF11D308E6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8D1197-29C0-41BB-B4D4-7F75EC05E877}" type="pres">
      <dgm:prSet presAssocID="{95A9BE94-2EB5-4284-803A-249DB7885ED3}" presName="circ3" presStyleLbl="vennNode1" presStyleIdx="2" presStyleCnt="3"/>
      <dgm:spPr/>
      <dgm:t>
        <a:bodyPr/>
        <a:lstStyle/>
        <a:p>
          <a:endParaRPr lang="en-US"/>
        </a:p>
      </dgm:t>
    </dgm:pt>
    <dgm:pt modelId="{D6BC5392-1BC0-483C-95A6-79C8D7E86633}" type="pres">
      <dgm:prSet presAssocID="{95A9BE94-2EB5-4284-803A-249DB7885ED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BF91C30-F98A-4694-A325-F88EEB7B5466}" type="presOf" srcId="{95A9BE94-2EB5-4284-803A-249DB7885ED3}" destId="{D6BC5392-1BC0-483C-95A6-79C8D7E86633}" srcOrd="1" destOrd="0" presId="urn:microsoft.com/office/officeart/2005/8/layout/venn1"/>
    <dgm:cxn modelId="{27B184DA-48AD-418D-A14D-1F8DD885A751}" type="presOf" srcId="{95A9BE94-2EB5-4284-803A-249DB7885ED3}" destId="{AD8D1197-29C0-41BB-B4D4-7F75EC05E877}" srcOrd="0" destOrd="0" presId="urn:microsoft.com/office/officeart/2005/8/layout/venn1"/>
    <dgm:cxn modelId="{DF317CA5-90DD-4E93-A018-6B2F84C05105}" type="presOf" srcId="{8A10BC12-300A-4012-BB53-EFE704B7BDEF}" destId="{3E86568A-D821-4EC5-87B4-1E0EDDA7C38A}" srcOrd="0" destOrd="0" presId="urn:microsoft.com/office/officeart/2005/8/layout/venn1"/>
    <dgm:cxn modelId="{1F99E797-2D01-4FC7-85F3-FC3F77A91D3D}" srcId="{8A10BC12-300A-4012-BB53-EFE704B7BDEF}" destId="{41A8B4CB-6783-4CA1-9DAD-7DC94873F1B8}" srcOrd="0" destOrd="0" parTransId="{21761FDC-6CD1-45E5-BD2D-C9852D84CE0F}" sibTransId="{BE9657DF-47F1-4095-901F-6BC0720024D9}"/>
    <dgm:cxn modelId="{2D82474F-5827-4390-9117-F4A0C5A98463}" type="presOf" srcId="{41A8B4CB-6783-4CA1-9DAD-7DC94873F1B8}" destId="{2ACB9C5E-A8B3-41C2-B8E8-593BB96FAA09}" srcOrd="1" destOrd="0" presId="urn:microsoft.com/office/officeart/2005/8/layout/venn1"/>
    <dgm:cxn modelId="{B2481526-9F18-4894-9DC7-BB1A87746E90}" type="presOf" srcId="{161476D0-9DC0-4F70-838A-2AF11D308E6B}" destId="{06BDC96E-ED5C-41D1-8CA7-55F4829309F8}" srcOrd="0" destOrd="0" presId="urn:microsoft.com/office/officeart/2005/8/layout/venn1"/>
    <dgm:cxn modelId="{DFD11212-F90E-4DB4-9F9D-6900C91907FF}" type="presOf" srcId="{41A8B4CB-6783-4CA1-9DAD-7DC94873F1B8}" destId="{F1CD0094-AC88-4DC6-AE54-25F9E0A2C356}" srcOrd="0" destOrd="0" presId="urn:microsoft.com/office/officeart/2005/8/layout/venn1"/>
    <dgm:cxn modelId="{373BA6AD-2931-483D-85C1-71FD8C4962EA}" type="presOf" srcId="{161476D0-9DC0-4F70-838A-2AF11D308E6B}" destId="{7B190746-B1A4-4203-A288-4818286662E6}" srcOrd="1" destOrd="0" presId="urn:microsoft.com/office/officeart/2005/8/layout/venn1"/>
    <dgm:cxn modelId="{41CA2F88-72DE-4693-A80C-190D042FE2ED}" srcId="{8A10BC12-300A-4012-BB53-EFE704B7BDEF}" destId="{161476D0-9DC0-4F70-838A-2AF11D308E6B}" srcOrd="1" destOrd="0" parTransId="{87CD1491-0DD0-405E-AF93-B5B55A5893DA}" sibTransId="{1FD29252-77B3-432F-A0C9-67DADE251CFC}"/>
    <dgm:cxn modelId="{8EBE9921-431F-4F0D-AA05-F36C62AD4915}" srcId="{8A10BC12-300A-4012-BB53-EFE704B7BDEF}" destId="{95A9BE94-2EB5-4284-803A-249DB7885ED3}" srcOrd="2" destOrd="0" parTransId="{3183B9DB-ABF3-44A0-B932-72ACE4A65B8C}" sibTransId="{96A1AAE2-32ED-4AEC-8D7D-C9167FA4514D}"/>
    <dgm:cxn modelId="{221C8B01-EFF0-42F0-A543-4D06F4CADC84}" type="presParOf" srcId="{3E86568A-D821-4EC5-87B4-1E0EDDA7C38A}" destId="{F1CD0094-AC88-4DC6-AE54-25F9E0A2C356}" srcOrd="0" destOrd="0" presId="urn:microsoft.com/office/officeart/2005/8/layout/venn1"/>
    <dgm:cxn modelId="{B858A798-314D-4C40-B660-F0C1C0C5FD28}" type="presParOf" srcId="{3E86568A-D821-4EC5-87B4-1E0EDDA7C38A}" destId="{2ACB9C5E-A8B3-41C2-B8E8-593BB96FAA09}" srcOrd="1" destOrd="0" presId="urn:microsoft.com/office/officeart/2005/8/layout/venn1"/>
    <dgm:cxn modelId="{606580BB-4B84-4057-B417-67977F45E6CA}" type="presParOf" srcId="{3E86568A-D821-4EC5-87B4-1E0EDDA7C38A}" destId="{06BDC96E-ED5C-41D1-8CA7-55F4829309F8}" srcOrd="2" destOrd="0" presId="urn:microsoft.com/office/officeart/2005/8/layout/venn1"/>
    <dgm:cxn modelId="{5C53FE89-4786-4DB2-99F0-267AF33E2F5B}" type="presParOf" srcId="{3E86568A-D821-4EC5-87B4-1E0EDDA7C38A}" destId="{7B190746-B1A4-4203-A288-4818286662E6}" srcOrd="3" destOrd="0" presId="urn:microsoft.com/office/officeart/2005/8/layout/venn1"/>
    <dgm:cxn modelId="{D025E98C-1202-496F-B671-579FFE7969BA}" type="presParOf" srcId="{3E86568A-D821-4EC5-87B4-1E0EDDA7C38A}" destId="{AD8D1197-29C0-41BB-B4D4-7F75EC05E877}" srcOrd="4" destOrd="0" presId="urn:microsoft.com/office/officeart/2005/8/layout/venn1"/>
    <dgm:cxn modelId="{421B67E6-D397-429C-B94C-5831D2BFCAB2}" type="presParOf" srcId="{3E86568A-D821-4EC5-87B4-1E0EDDA7C38A}" destId="{D6BC5392-1BC0-483C-95A6-79C8D7E86633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10BC12-300A-4012-BB53-EFE704B7BDEF}" type="doc">
      <dgm:prSet loTypeId="urn:microsoft.com/office/officeart/2005/8/layout/venn1" loCatId="relationship" qsTypeId="urn:microsoft.com/office/officeart/2005/8/quickstyle/3d4" qsCatId="3D" csTypeId="urn:microsoft.com/office/officeart/2005/8/colors/accent1_2" csCatId="accent1" phldr="1"/>
      <dgm:spPr/>
    </dgm:pt>
    <dgm:pt modelId="{41A8B4CB-6783-4CA1-9DAD-7DC94873F1B8}">
      <dgm:prSet phldrT="[Text]"/>
      <dgm:spPr/>
      <dgm:t>
        <a:bodyPr/>
        <a:lstStyle/>
        <a:p>
          <a:r>
            <a:rPr lang="en-US" dirty="0" smtClean="0"/>
            <a:t>Economic</a:t>
          </a:r>
          <a:endParaRPr lang="en-US" dirty="0"/>
        </a:p>
      </dgm:t>
    </dgm:pt>
    <dgm:pt modelId="{21761FDC-6CD1-45E5-BD2D-C9852D84CE0F}" type="parTrans" cxnId="{1F99E797-2D01-4FC7-85F3-FC3F77A91D3D}">
      <dgm:prSet/>
      <dgm:spPr/>
      <dgm:t>
        <a:bodyPr/>
        <a:lstStyle/>
        <a:p>
          <a:endParaRPr lang="en-US"/>
        </a:p>
      </dgm:t>
    </dgm:pt>
    <dgm:pt modelId="{BE9657DF-47F1-4095-901F-6BC0720024D9}" type="sibTrans" cxnId="{1F99E797-2D01-4FC7-85F3-FC3F77A91D3D}">
      <dgm:prSet/>
      <dgm:spPr/>
      <dgm:t>
        <a:bodyPr/>
        <a:lstStyle/>
        <a:p>
          <a:endParaRPr lang="en-US"/>
        </a:p>
      </dgm:t>
    </dgm:pt>
    <dgm:pt modelId="{161476D0-9DC0-4F70-838A-2AF11D308E6B}">
      <dgm:prSet phldrT="[Text]"/>
      <dgm:spPr/>
      <dgm:t>
        <a:bodyPr/>
        <a:lstStyle/>
        <a:p>
          <a:r>
            <a:rPr lang="en-US" dirty="0" smtClean="0"/>
            <a:t>Violent</a:t>
          </a:r>
          <a:endParaRPr lang="en-US" dirty="0"/>
        </a:p>
      </dgm:t>
    </dgm:pt>
    <dgm:pt modelId="{87CD1491-0DD0-405E-AF93-B5B55A5893DA}" type="parTrans" cxnId="{41CA2F88-72DE-4693-A80C-190D042FE2ED}">
      <dgm:prSet/>
      <dgm:spPr/>
      <dgm:t>
        <a:bodyPr/>
        <a:lstStyle/>
        <a:p>
          <a:endParaRPr lang="en-US"/>
        </a:p>
      </dgm:t>
    </dgm:pt>
    <dgm:pt modelId="{1FD29252-77B3-432F-A0C9-67DADE251CFC}" type="sibTrans" cxnId="{41CA2F88-72DE-4693-A80C-190D042FE2ED}">
      <dgm:prSet/>
      <dgm:spPr/>
      <dgm:t>
        <a:bodyPr/>
        <a:lstStyle/>
        <a:p>
          <a:endParaRPr lang="en-US"/>
        </a:p>
      </dgm:t>
    </dgm:pt>
    <dgm:pt modelId="{95A9BE94-2EB5-4284-803A-249DB7885ED3}">
      <dgm:prSet phldrT="[Text]"/>
      <dgm:spPr/>
      <dgm:t>
        <a:bodyPr/>
        <a:lstStyle/>
        <a:p>
          <a:r>
            <a:rPr lang="en-US" dirty="0" smtClean="0"/>
            <a:t>Political</a:t>
          </a:r>
          <a:endParaRPr lang="en-US" dirty="0"/>
        </a:p>
      </dgm:t>
    </dgm:pt>
    <dgm:pt modelId="{3183B9DB-ABF3-44A0-B932-72ACE4A65B8C}" type="parTrans" cxnId="{8EBE9921-431F-4F0D-AA05-F36C62AD4915}">
      <dgm:prSet/>
      <dgm:spPr/>
      <dgm:t>
        <a:bodyPr/>
        <a:lstStyle/>
        <a:p>
          <a:endParaRPr lang="en-US"/>
        </a:p>
      </dgm:t>
    </dgm:pt>
    <dgm:pt modelId="{96A1AAE2-32ED-4AEC-8D7D-C9167FA4514D}" type="sibTrans" cxnId="{8EBE9921-431F-4F0D-AA05-F36C62AD4915}">
      <dgm:prSet/>
      <dgm:spPr/>
      <dgm:t>
        <a:bodyPr/>
        <a:lstStyle/>
        <a:p>
          <a:endParaRPr lang="en-US"/>
        </a:p>
      </dgm:t>
    </dgm:pt>
    <dgm:pt modelId="{3E86568A-D821-4EC5-87B4-1E0EDDA7C38A}" type="pres">
      <dgm:prSet presAssocID="{8A10BC12-300A-4012-BB53-EFE704B7BDEF}" presName="compositeShape" presStyleCnt="0">
        <dgm:presLayoutVars>
          <dgm:chMax val="7"/>
          <dgm:dir/>
          <dgm:resizeHandles val="exact"/>
        </dgm:presLayoutVars>
      </dgm:prSet>
      <dgm:spPr/>
    </dgm:pt>
    <dgm:pt modelId="{F1CD0094-AC88-4DC6-AE54-25F9E0A2C356}" type="pres">
      <dgm:prSet presAssocID="{41A8B4CB-6783-4CA1-9DAD-7DC94873F1B8}" presName="circ1" presStyleLbl="vennNode1" presStyleIdx="0" presStyleCnt="3"/>
      <dgm:spPr/>
      <dgm:t>
        <a:bodyPr/>
        <a:lstStyle/>
        <a:p>
          <a:endParaRPr lang="en-US"/>
        </a:p>
      </dgm:t>
    </dgm:pt>
    <dgm:pt modelId="{2ACB9C5E-A8B3-41C2-B8E8-593BB96FAA09}" type="pres">
      <dgm:prSet presAssocID="{41A8B4CB-6783-4CA1-9DAD-7DC94873F1B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BDC96E-ED5C-41D1-8CA7-55F4829309F8}" type="pres">
      <dgm:prSet presAssocID="{161476D0-9DC0-4F70-838A-2AF11D308E6B}" presName="circ2" presStyleLbl="vennNode1" presStyleIdx="1" presStyleCnt="3"/>
      <dgm:spPr/>
      <dgm:t>
        <a:bodyPr/>
        <a:lstStyle/>
        <a:p>
          <a:endParaRPr lang="en-US"/>
        </a:p>
      </dgm:t>
    </dgm:pt>
    <dgm:pt modelId="{7B190746-B1A4-4203-A288-4818286662E6}" type="pres">
      <dgm:prSet presAssocID="{161476D0-9DC0-4F70-838A-2AF11D308E6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8D1197-29C0-41BB-B4D4-7F75EC05E877}" type="pres">
      <dgm:prSet presAssocID="{95A9BE94-2EB5-4284-803A-249DB7885ED3}" presName="circ3" presStyleLbl="vennNode1" presStyleIdx="2" presStyleCnt="3"/>
      <dgm:spPr/>
      <dgm:t>
        <a:bodyPr/>
        <a:lstStyle/>
        <a:p>
          <a:endParaRPr lang="en-US"/>
        </a:p>
      </dgm:t>
    </dgm:pt>
    <dgm:pt modelId="{D6BC5392-1BC0-483C-95A6-79C8D7E86633}" type="pres">
      <dgm:prSet presAssocID="{95A9BE94-2EB5-4284-803A-249DB7885ED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BF91C30-F98A-4694-A325-F88EEB7B5466}" type="presOf" srcId="{95A9BE94-2EB5-4284-803A-249DB7885ED3}" destId="{D6BC5392-1BC0-483C-95A6-79C8D7E86633}" srcOrd="1" destOrd="0" presId="urn:microsoft.com/office/officeart/2005/8/layout/venn1"/>
    <dgm:cxn modelId="{27B184DA-48AD-418D-A14D-1F8DD885A751}" type="presOf" srcId="{95A9BE94-2EB5-4284-803A-249DB7885ED3}" destId="{AD8D1197-29C0-41BB-B4D4-7F75EC05E877}" srcOrd="0" destOrd="0" presId="urn:microsoft.com/office/officeart/2005/8/layout/venn1"/>
    <dgm:cxn modelId="{DF317CA5-90DD-4E93-A018-6B2F84C05105}" type="presOf" srcId="{8A10BC12-300A-4012-BB53-EFE704B7BDEF}" destId="{3E86568A-D821-4EC5-87B4-1E0EDDA7C38A}" srcOrd="0" destOrd="0" presId="urn:microsoft.com/office/officeart/2005/8/layout/venn1"/>
    <dgm:cxn modelId="{1F99E797-2D01-4FC7-85F3-FC3F77A91D3D}" srcId="{8A10BC12-300A-4012-BB53-EFE704B7BDEF}" destId="{41A8B4CB-6783-4CA1-9DAD-7DC94873F1B8}" srcOrd="0" destOrd="0" parTransId="{21761FDC-6CD1-45E5-BD2D-C9852D84CE0F}" sibTransId="{BE9657DF-47F1-4095-901F-6BC0720024D9}"/>
    <dgm:cxn modelId="{2D82474F-5827-4390-9117-F4A0C5A98463}" type="presOf" srcId="{41A8B4CB-6783-4CA1-9DAD-7DC94873F1B8}" destId="{2ACB9C5E-A8B3-41C2-B8E8-593BB96FAA09}" srcOrd="1" destOrd="0" presId="urn:microsoft.com/office/officeart/2005/8/layout/venn1"/>
    <dgm:cxn modelId="{B2481526-9F18-4894-9DC7-BB1A87746E90}" type="presOf" srcId="{161476D0-9DC0-4F70-838A-2AF11D308E6B}" destId="{06BDC96E-ED5C-41D1-8CA7-55F4829309F8}" srcOrd="0" destOrd="0" presId="urn:microsoft.com/office/officeart/2005/8/layout/venn1"/>
    <dgm:cxn modelId="{DFD11212-F90E-4DB4-9F9D-6900C91907FF}" type="presOf" srcId="{41A8B4CB-6783-4CA1-9DAD-7DC94873F1B8}" destId="{F1CD0094-AC88-4DC6-AE54-25F9E0A2C356}" srcOrd="0" destOrd="0" presId="urn:microsoft.com/office/officeart/2005/8/layout/venn1"/>
    <dgm:cxn modelId="{373BA6AD-2931-483D-85C1-71FD8C4962EA}" type="presOf" srcId="{161476D0-9DC0-4F70-838A-2AF11D308E6B}" destId="{7B190746-B1A4-4203-A288-4818286662E6}" srcOrd="1" destOrd="0" presId="urn:microsoft.com/office/officeart/2005/8/layout/venn1"/>
    <dgm:cxn modelId="{41CA2F88-72DE-4693-A80C-190D042FE2ED}" srcId="{8A10BC12-300A-4012-BB53-EFE704B7BDEF}" destId="{161476D0-9DC0-4F70-838A-2AF11D308E6B}" srcOrd="1" destOrd="0" parTransId="{87CD1491-0DD0-405E-AF93-B5B55A5893DA}" sibTransId="{1FD29252-77B3-432F-A0C9-67DADE251CFC}"/>
    <dgm:cxn modelId="{8EBE9921-431F-4F0D-AA05-F36C62AD4915}" srcId="{8A10BC12-300A-4012-BB53-EFE704B7BDEF}" destId="{95A9BE94-2EB5-4284-803A-249DB7885ED3}" srcOrd="2" destOrd="0" parTransId="{3183B9DB-ABF3-44A0-B932-72ACE4A65B8C}" sibTransId="{96A1AAE2-32ED-4AEC-8D7D-C9167FA4514D}"/>
    <dgm:cxn modelId="{221C8B01-EFF0-42F0-A543-4D06F4CADC84}" type="presParOf" srcId="{3E86568A-D821-4EC5-87B4-1E0EDDA7C38A}" destId="{F1CD0094-AC88-4DC6-AE54-25F9E0A2C356}" srcOrd="0" destOrd="0" presId="urn:microsoft.com/office/officeart/2005/8/layout/venn1"/>
    <dgm:cxn modelId="{B858A798-314D-4C40-B660-F0C1C0C5FD28}" type="presParOf" srcId="{3E86568A-D821-4EC5-87B4-1E0EDDA7C38A}" destId="{2ACB9C5E-A8B3-41C2-B8E8-593BB96FAA09}" srcOrd="1" destOrd="0" presId="urn:microsoft.com/office/officeart/2005/8/layout/venn1"/>
    <dgm:cxn modelId="{606580BB-4B84-4057-B417-67977F45E6CA}" type="presParOf" srcId="{3E86568A-D821-4EC5-87B4-1E0EDDA7C38A}" destId="{06BDC96E-ED5C-41D1-8CA7-55F4829309F8}" srcOrd="2" destOrd="0" presId="urn:microsoft.com/office/officeart/2005/8/layout/venn1"/>
    <dgm:cxn modelId="{5C53FE89-4786-4DB2-99F0-267AF33E2F5B}" type="presParOf" srcId="{3E86568A-D821-4EC5-87B4-1E0EDDA7C38A}" destId="{7B190746-B1A4-4203-A288-4818286662E6}" srcOrd="3" destOrd="0" presId="urn:microsoft.com/office/officeart/2005/8/layout/venn1"/>
    <dgm:cxn modelId="{D025E98C-1202-496F-B671-579FFE7969BA}" type="presParOf" srcId="{3E86568A-D821-4EC5-87B4-1E0EDDA7C38A}" destId="{AD8D1197-29C0-41BB-B4D4-7F75EC05E877}" srcOrd="4" destOrd="0" presId="urn:microsoft.com/office/officeart/2005/8/layout/venn1"/>
    <dgm:cxn modelId="{421B67E6-D397-429C-B94C-5831D2BFCAB2}" type="presParOf" srcId="{3E86568A-D821-4EC5-87B4-1E0EDDA7C38A}" destId="{D6BC5392-1BC0-483C-95A6-79C8D7E86633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10BC12-300A-4012-BB53-EFE704B7BDEF}" type="doc">
      <dgm:prSet loTypeId="urn:microsoft.com/office/officeart/2005/8/layout/venn1" loCatId="relationship" qsTypeId="urn:microsoft.com/office/officeart/2005/8/quickstyle/3d4" qsCatId="3D" csTypeId="urn:microsoft.com/office/officeart/2005/8/colors/accent1_2" csCatId="accent1" phldr="1"/>
      <dgm:spPr/>
    </dgm:pt>
    <dgm:pt modelId="{41A8B4CB-6783-4CA1-9DAD-7DC94873F1B8}">
      <dgm:prSet phldrT="[Text]"/>
      <dgm:spPr/>
      <dgm:t>
        <a:bodyPr/>
        <a:lstStyle/>
        <a:p>
          <a:r>
            <a:rPr lang="en-US" dirty="0" smtClean="0"/>
            <a:t>Economic</a:t>
          </a:r>
          <a:endParaRPr lang="en-US" dirty="0"/>
        </a:p>
      </dgm:t>
    </dgm:pt>
    <dgm:pt modelId="{21761FDC-6CD1-45E5-BD2D-C9852D84CE0F}" type="parTrans" cxnId="{1F99E797-2D01-4FC7-85F3-FC3F77A91D3D}">
      <dgm:prSet/>
      <dgm:spPr/>
      <dgm:t>
        <a:bodyPr/>
        <a:lstStyle/>
        <a:p>
          <a:endParaRPr lang="en-US"/>
        </a:p>
      </dgm:t>
    </dgm:pt>
    <dgm:pt modelId="{BE9657DF-47F1-4095-901F-6BC0720024D9}" type="sibTrans" cxnId="{1F99E797-2D01-4FC7-85F3-FC3F77A91D3D}">
      <dgm:prSet/>
      <dgm:spPr/>
      <dgm:t>
        <a:bodyPr/>
        <a:lstStyle/>
        <a:p>
          <a:endParaRPr lang="en-US"/>
        </a:p>
      </dgm:t>
    </dgm:pt>
    <dgm:pt modelId="{161476D0-9DC0-4F70-838A-2AF11D308E6B}">
      <dgm:prSet phldrT="[Text]"/>
      <dgm:spPr/>
      <dgm:t>
        <a:bodyPr/>
        <a:lstStyle/>
        <a:p>
          <a:r>
            <a:rPr lang="en-US" dirty="0" smtClean="0"/>
            <a:t>Violent</a:t>
          </a:r>
          <a:endParaRPr lang="en-US" dirty="0"/>
        </a:p>
      </dgm:t>
    </dgm:pt>
    <dgm:pt modelId="{87CD1491-0DD0-405E-AF93-B5B55A5893DA}" type="parTrans" cxnId="{41CA2F88-72DE-4693-A80C-190D042FE2ED}">
      <dgm:prSet/>
      <dgm:spPr/>
      <dgm:t>
        <a:bodyPr/>
        <a:lstStyle/>
        <a:p>
          <a:endParaRPr lang="en-US"/>
        </a:p>
      </dgm:t>
    </dgm:pt>
    <dgm:pt modelId="{1FD29252-77B3-432F-A0C9-67DADE251CFC}" type="sibTrans" cxnId="{41CA2F88-72DE-4693-A80C-190D042FE2ED}">
      <dgm:prSet/>
      <dgm:spPr/>
      <dgm:t>
        <a:bodyPr/>
        <a:lstStyle/>
        <a:p>
          <a:endParaRPr lang="en-US"/>
        </a:p>
      </dgm:t>
    </dgm:pt>
    <dgm:pt modelId="{95A9BE94-2EB5-4284-803A-249DB7885ED3}">
      <dgm:prSet phldrT="[Text]"/>
      <dgm:spPr/>
      <dgm:t>
        <a:bodyPr/>
        <a:lstStyle/>
        <a:p>
          <a:r>
            <a:rPr lang="en-US" dirty="0" smtClean="0"/>
            <a:t>Political</a:t>
          </a:r>
          <a:endParaRPr lang="en-US" dirty="0"/>
        </a:p>
      </dgm:t>
    </dgm:pt>
    <dgm:pt modelId="{3183B9DB-ABF3-44A0-B932-72ACE4A65B8C}" type="parTrans" cxnId="{8EBE9921-431F-4F0D-AA05-F36C62AD4915}">
      <dgm:prSet/>
      <dgm:spPr/>
      <dgm:t>
        <a:bodyPr/>
        <a:lstStyle/>
        <a:p>
          <a:endParaRPr lang="en-US"/>
        </a:p>
      </dgm:t>
    </dgm:pt>
    <dgm:pt modelId="{96A1AAE2-32ED-4AEC-8D7D-C9167FA4514D}" type="sibTrans" cxnId="{8EBE9921-431F-4F0D-AA05-F36C62AD4915}">
      <dgm:prSet/>
      <dgm:spPr/>
      <dgm:t>
        <a:bodyPr/>
        <a:lstStyle/>
        <a:p>
          <a:endParaRPr lang="en-US"/>
        </a:p>
      </dgm:t>
    </dgm:pt>
    <dgm:pt modelId="{3E86568A-D821-4EC5-87B4-1E0EDDA7C38A}" type="pres">
      <dgm:prSet presAssocID="{8A10BC12-300A-4012-BB53-EFE704B7BDEF}" presName="compositeShape" presStyleCnt="0">
        <dgm:presLayoutVars>
          <dgm:chMax val="7"/>
          <dgm:dir/>
          <dgm:resizeHandles val="exact"/>
        </dgm:presLayoutVars>
      </dgm:prSet>
      <dgm:spPr/>
    </dgm:pt>
    <dgm:pt modelId="{F1CD0094-AC88-4DC6-AE54-25F9E0A2C356}" type="pres">
      <dgm:prSet presAssocID="{41A8B4CB-6783-4CA1-9DAD-7DC94873F1B8}" presName="circ1" presStyleLbl="vennNode1" presStyleIdx="0" presStyleCnt="3"/>
      <dgm:spPr/>
      <dgm:t>
        <a:bodyPr/>
        <a:lstStyle/>
        <a:p>
          <a:endParaRPr lang="en-US"/>
        </a:p>
      </dgm:t>
    </dgm:pt>
    <dgm:pt modelId="{2ACB9C5E-A8B3-41C2-B8E8-593BB96FAA09}" type="pres">
      <dgm:prSet presAssocID="{41A8B4CB-6783-4CA1-9DAD-7DC94873F1B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BDC96E-ED5C-41D1-8CA7-55F4829309F8}" type="pres">
      <dgm:prSet presAssocID="{161476D0-9DC0-4F70-838A-2AF11D308E6B}" presName="circ2" presStyleLbl="vennNode1" presStyleIdx="1" presStyleCnt="3"/>
      <dgm:spPr/>
      <dgm:t>
        <a:bodyPr/>
        <a:lstStyle/>
        <a:p>
          <a:endParaRPr lang="en-US"/>
        </a:p>
      </dgm:t>
    </dgm:pt>
    <dgm:pt modelId="{7B190746-B1A4-4203-A288-4818286662E6}" type="pres">
      <dgm:prSet presAssocID="{161476D0-9DC0-4F70-838A-2AF11D308E6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8D1197-29C0-41BB-B4D4-7F75EC05E877}" type="pres">
      <dgm:prSet presAssocID="{95A9BE94-2EB5-4284-803A-249DB7885ED3}" presName="circ3" presStyleLbl="vennNode1" presStyleIdx="2" presStyleCnt="3"/>
      <dgm:spPr/>
      <dgm:t>
        <a:bodyPr/>
        <a:lstStyle/>
        <a:p>
          <a:endParaRPr lang="en-US"/>
        </a:p>
      </dgm:t>
    </dgm:pt>
    <dgm:pt modelId="{D6BC5392-1BC0-483C-95A6-79C8D7E86633}" type="pres">
      <dgm:prSet presAssocID="{95A9BE94-2EB5-4284-803A-249DB7885ED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BF91C30-F98A-4694-A325-F88EEB7B5466}" type="presOf" srcId="{95A9BE94-2EB5-4284-803A-249DB7885ED3}" destId="{D6BC5392-1BC0-483C-95A6-79C8D7E86633}" srcOrd="1" destOrd="0" presId="urn:microsoft.com/office/officeart/2005/8/layout/venn1"/>
    <dgm:cxn modelId="{27B184DA-48AD-418D-A14D-1F8DD885A751}" type="presOf" srcId="{95A9BE94-2EB5-4284-803A-249DB7885ED3}" destId="{AD8D1197-29C0-41BB-B4D4-7F75EC05E877}" srcOrd="0" destOrd="0" presId="urn:microsoft.com/office/officeart/2005/8/layout/venn1"/>
    <dgm:cxn modelId="{DF317CA5-90DD-4E93-A018-6B2F84C05105}" type="presOf" srcId="{8A10BC12-300A-4012-BB53-EFE704B7BDEF}" destId="{3E86568A-D821-4EC5-87B4-1E0EDDA7C38A}" srcOrd="0" destOrd="0" presId="urn:microsoft.com/office/officeart/2005/8/layout/venn1"/>
    <dgm:cxn modelId="{1F99E797-2D01-4FC7-85F3-FC3F77A91D3D}" srcId="{8A10BC12-300A-4012-BB53-EFE704B7BDEF}" destId="{41A8B4CB-6783-4CA1-9DAD-7DC94873F1B8}" srcOrd="0" destOrd="0" parTransId="{21761FDC-6CD1-45E5-BD2D-C9852D84CE0F}" sibTransId="{BE9657DF-47F1-4095-901F-6BC0720024D9}"/>
    <dgm:cxn modelId="{2D82474F-5827-4390-9117-F4A0C5A98463}" type="presOf" srcId="{41A8B4CB-6783-4CA1-9DAD-7DC94873F1B8}" destId="{2ACB9C5E-A8B3-41C2-B8E8-593BB96FAA09}" srcOrd="1" destOrd="0" presId="urn:microsoft.com/office/officeart/2005/8/layout/venn1"/>
    <dgm:cxn modelId="{B2481526-9F18-4894-9DC7-BB1A87746E90}" type="presOf" srcId="{161476D0-9DC0-4F70-838A-2AF11D308E6B}" destId="{06BDC96E-ED5C-41D1-8CA7-55F4829309F8}" srcOrd="0" destOrd="0" presId="urn:microsoft.com/office/officeart/2005/8/layout/venn1"/>
    <dgm:cxn modelId="{DFD11212-F90E-4DB4-9F9D-6900C91907FF}" type="presOf" srcId="{41A8B4CB-6783-4CA1-9DAD-7DC94873F1B8}" destId="{F1CD0094-AC88-4DC6-AE54-25F9E0A2C356}" srcOrd="0" destOrd="0" presId="urn:microsoft.com/office/officeart/2005/8/layout/venn1"/>
    <dgm:cxn modelId="{373BA6AD-2931-483D-85C1-71FD8C4962EA}" type="presOf" srcId="{161476D0-9DC0-4F70-838A-2AF11D308E6B}" destId="{7B190746-B1A4-4203-A288-4818286662E6}" srcOrd="1" destOrd="0" presId="urn:microsoft.com/office/officeart/2005/8/layout/venn1"/>
    <dgm:cxn modelId="{41CA2F88-72DE-4693-A80C-190D042FE2ED}" srcId="{8A10BC12-300A-4012-BB53-EFE704B7BDEF}" destId="{161476D0-9DC0-4F70-838A-2AF11D308E6B}" srcOrd="1" destOrd="0" parTransId="{87CD1491-0DD0-405E-AF93-B5B55A5893DA}" sibTransId="{1FD29252-77B3-432F-A0C9-67DADE251CFC}"/>
    <dgm:cxn modelId="{8EBE9921-431F-4F0D-AA05-F36C62AD4915}" srcId="{8A10BC12-300A-4012-BB53-EFE704B7BDEF}" destId="{95A9BE94-2EB5-4284-803A-249DB7885ED3}" srcOrd="2" destOrd="0" parTransId="{3183B9DB-ABF3-44A0-B932-72ACE4A65B8C}" sibTransId="{96A1AAE2-32ED-4AEC-8D7D-C9167FA4514D}"/>
    <dgm:cxn modelId="{221C8B01-EFF0-42F0-A543-4D06F4CADC84}" type="presParOf" srcId="{3E86568A-D821-4EC5-87B4-1E0EDDA7C38A}" destId="{F1CD0094-AC88-4DC6-AE54-25F9E0A2C356}" srcOrd="0" destOrd="0" presId="urn:microsoft.com/office/officeart/2005/8/layout/venn1"/>
    <dgm:cxn modelId="{B858A798-314D-4C40-B660-F0C1C0C5FD28}" type="presParOf" srcId="{3E86568A-D821-4EC5-87B4-1E0EDDA7C38A}" destId="{2ACB9C5E-A8B3-41C2-B8E8-593BB96FAA09}" srcOrd="1" destOrd="0" presId="urn:microsoft.com/office/officeart/2005/8/layout/venn1"/>
    <dgm:cxn modelId="{606580BB-4B84-4057-B417-67977F45E6CA}" type="presParOf" srcId="{3E86568A-D821-4EC5-87B4-1E0EDDA7C38A}" destId="{06BDC96E-ED5C-41D1-8CA7-55F4829309F8}" srcOrd="2" destOrd="0" presId="urn:microsoft.com/office/officeart/2005/8/layout/venn1"/>
    <dgm:cxn modelId="{5C53FE89-4786-4DB2-99F0-267AF33E2F5B}" type="presParOf" srcId="{3E86568A-D821-4EC5-87B4-1E0EDDA7C38A}" destId="{7B190746-B1A4-4203-A288-4818286662E6}" srcOrd="3" destOrd="0" presId="urn:microsoft.com/office/officeart/2005/8/layout/venn1"/>
    <dgm:cxn modelId="{D025E98C-1202-496F-B671-579FFE7969BA}" type="presParOf" srcId="{3E86568A-D821-4EC5-87B4-1E0EDDA7C38A}" destId="{AD8D1197-29C0-41BB-B4D4-7F75EC05E877}" srcOrd="4" destOrd="0" presId="urn:microsoft.com/office/officeart/2005/8/layout/venn1"/>
    <dgm:cxn modelId="{421B67E6-D397-429C-B94C-5831D2BFCAB2}" type="presParOf" srcId="{3E86568A-D821-4EC5-87B4-1E0EDDA7C38A}" destId="{D6BC5392-1BC0-483C-95A6-79C8D7E86633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10BC12-300A-4012-BB53-EFE704B7BDEF}" type="doc">
      <dgm:prSet loTypeId="urn:microsoft.com/office/officeart/2005/8/layout/venn1" loCatId="relationship" qsTypeId="urn:microsoft.com/office/officeart/2005/8/quickstyle/3d4" qsCatId="3D" csTypeId="urn:microsoft.com/office/officeart/2005/8/colors/accent1_2" csCatId="accent1" phldr="1"/>
      <dgm:spPr/>
    </dgm:pt>
    <dgm:pt modelId="{41A8B4CB-6783-4CA1-9DAD-7DC94873F1B8}">
      <dgm:prSet phldrT="[Text]"/>
      <dgm:spPr/>
      <dgm:t>
        <a:bodyPr/>
        <a:lstStyle/>
        <a:p>
          <a:r>
            <a:rPr lang="en-US" dirty="0" smtClean="0"/>
            <a:t>Economic</a:t>
          </a:r>
          <a:endParaRPr lang="en-US" dirty="0"/>
        </a:p>
      </dgm:t>
    </dgm:pt>
    <dgm:pt modelId="{21761FDC-6CD1-45E5-BD2D-C9852D84CE0F}" type="parTrans" cxnId="{1F99E797-2D01-4FC7-85F3-FC3F77A91D3D}">
      <dgm:prSet/>
      <dgm:spPr/>
      <dgm:t>
        <a:bodyPr/>
        <a:lstStyle/>
        <a:p>
          <a:endParaRPr lang="en-US"/>
        </a:p>
      </dgm:t>
    </dgm:pt>
    <dgm:pt modelId="{BE9657DF-47F1-4095-901F-6BC0720024D9}" type="sibTrans" cxnId="{1F99E797-2D01-4FC7-85F3-FC3F77A91D3D}">
      <dgm:prSet/>
      <dgm:spPr/>
      <dgm:t>
        <a:bodyPr/>
        <a:lstStyle/>
        <a:p>
          <a:endParaRPr lang="en-US"/>
        </a:p>
      </dgm:t>
    </dgm:pt>
    <dgm:pt modelId="{161476D0-9DC0-4F70-838A-2AF11D308E6B}">
      <dgm:prSet phldrT="[Text]"/>
      <dgm:spPr/>
      <dgm:t>
        <a:bodyPr/>
        <a:lstStyle/>
        <a:p>
          <a:r>
            <a:rPr lang="en-US" dirty="0" smtClean="0"/>
            <a:t>Violent</a:t>
          </a:r>
          <a:endParaRPr lang="en-US" dirty="0"/>
        </a:p>
      </dgm:t>
    </dgm:pt>
    <dgm:pt modelId="{87CD1491-0DD0-405E-AF93-B5B55A5893DA}" type="parTrans" cxnId="{41CA2F88-72DE-4693-A80C-190D042FE2ED}">
      <dgm:prSet/>
      <dgm:spPr/>
      <dgm:t>
        <a:bodyPr/>
        <a:lstStyle/>
        <a:p>
          <a:endParaRPr lang="en-US"/>
        </a:p>
      </dgm:t>
    </dgm:pt>
    <dgm:pt modelId="{1FD29252-77B3-432F-A0C9-67DADE251CFC}" type="sibTrans" cxnId="{41CA2F88-72DE-4693-A80C-190D042FE2ED}">
      <dgm:prSet/>
      <dgm:spPr/>
      <dgm:t>
        <a:bodyPr/>
        <a:lstStyle/>
        <a:p>
          <a:endParaRPr lang="en-US"/>
        </a:p>
      </dgm:t>
    </dgm:pt>
    <dgm:pt modelId="{95A9BE94-2EB5-4284-803A-249DB7885ED3}">
      <dgm:prSet phldrT="[Text]"/>
      <dgm:spPr/>
      <dgm:t>
        <a:bodyPr/>
        <a:lstStyle/>
        <a:p>
          <a:r>
            <a:rPr lang="en-US" dirty="0" smtClean="0"/>
            <a:t>Political</a:t>
          </a:r>
          <a:endParaRPr lang="en-US" dirty="0"/>
        </a:p>
      </dgm:t>
    </dgm:pt>
    <dgm:pt modelId="{3183B9DB-ABF3-44A0-B932-72ACE4A65B8C}" type="parTrans" cxnId="{8EBE9921-431F-4F0D-AA05-F36C62AD4915}">
      <dgm:prSet/>
      <dgm:spPr/>
      <dgm:t>
        <a:bodyPr/>
        <a:lstStyle/>
        <a:p>
          <a:endParaRPr lang="en-US"/>
        </a:p>
      </dgm:t>
    </dgm:pt>
    <dgm:pt modelId="{96A1AAE2-32ED-4AEC-8D7D-C9167FA4514D}" type="sibTrans" cxnId="{8EBE9921-431F-4F0D-AA05-F36C62AD4915}">
      <dgm:prSet/>
      <dgm:spPr/>
      <dgm:t>
        <a:bodyPr/>
        <a:lstStyle/>
        <a:p>
          <a:endParaRPr lang="en-US"/>
        </a:p>
      </dgm:t>
    </dgm:pt>
    <dgm:pt modelId="{3E86568A-D821-4EC5-87B4-1E0EDDA7C38A}" type="pres">
      <dgm:prSet presAssocID="{8A10BC12-300A-4012-BB53-EFE704B7BDEF}" presName="compositeShape" presStyleCnt="0">
        <dgm:presLayoutVars>
          <dgm:chMax val="7"/>
          <dgm:dir/>
          <dgm:resizeHandles val="exact"/>
        </dgm:presLayoutVars>
      </dgm:prSet>
      <dgm:spPr/>
    </dgm:pt>
    <dgm:pt modelId="{F1CD0094-AC88-4DC6-AE54-25F9E0A2C356}" type="pres">
      <dgm:prSet presAssocID="{41A8B4CB-6783-4CA1-9DAD-7DC94873F1B8}" presName="circ1" presStyleLbl="vennNode1" presStyleIdx="0" presStyleCnt="3"/>
      <dgm:spPr/>
      <dgm:t>
        <a:bodyPr/>
        <a:lstStyle/>
        <a:p>
          <a:endParaRPr lang="en-US"/>
        </a:p>
      </dgm:t>
    </dgm:pt>
    <dgm:pt modelId="{2ACB9C5E-A8B3-41C2-B8E8-593BB96FAA09}" type="pres">
      <dgm:prSet presAssocID="{41A8B4CB-6783-4CA1-9DAD-7DC94873F1B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BDC96E-ED5C-41D1-8CA7-55F4829309F8}" type="pres">
      <dgm:prSet presAssocID="{161476D0-9DC0-4F70-838A-2AF11D308E6B}" presName="circ2" presStyleLbl="vennNode1" presStyleIdx="1" presStyleCnt="3"/>
      <dgm:spPr/>
      <dgm:t>
        <a:bodyPr/>
        <a:lstStyle/>
        <a:p>
          <a:endParaRPr lang="en-US"/>
        </a:p>
      </dgm:t>
    </dgm:pt>
    <dgm:pt modelId="{7B190746-B1A4-4203-A288-4818286662E6}" type="pres">
      <dgm:prSet presAssocID="{161476D0-9DC0-4F70-838A-2AF11D308E6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8D1197-29C0-41BB-B4D4-7F75EC05E877}" type="pres">
      <dgm:prSet presAssocID="{95A9BE94-2EB5-4284-803A-249DB7885ED3}" presName="circ3" presStyleLbl="vennNode1" presStyleIdx="2" presStyleCnt="3"/>
      <dgm:spPr/>
      <dgm:t>
        <a:bodyPr/>
        <a:lstStyle/>
        <a:p>
          <a:endParaRPr lang="en-US"/>
        </a:p>
      </dgm:t>
    </dgm:pt>
    <dgm:pt modelId="{D6BC5392-1BC0-483C-95A6-79C8D7E86633}" type="pres">
      <dgm:prSet presAssocID="{95A9BE94-2EB5-4284-803A-249DB7885ED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BF91C30-F98A-4694-A325-F88EEB7B5466}" type="presOf" srcId="{95A9BE94-2EB5-4284-803A-249DB7885ED3}" destId="{D6BC5392-1BC0-483C-95A6-79C8D7E86633}" srcOrd="1" destOrd="0" presId="urn:microsoft.com/office/officeart/2005/8/layout/venn1"/>
    <dgm:cxn modelId="{27B184DA-48AD-418D-A14D-1F8DD885A751}" type="presOf" srcId="{95A9BE94-2EB5-4284-803A-249DB7885ED3}" destId="{AD8D1197-29C0-41BB-B4D4-7F75EC05E877}" srcOrd="0" destOrd="0" presId="urn:microsoft.com/office/officeart/2005/8/layout/venn1"/>
    <dgm:cxn modelId="{DF317CA5-90DD-4E93-A018-6B2F84C05105}" type="presOf" srcId="{8A10BC12-300A-4012-BB53-EFE704B7BDEF}" destId="{3E86568A-D821-4EC5-87B4-1E0EDDA7C38A}" srcOrd="0" destOrd="0" presId="urn:microsoft.com/office/officeart/2005/8/layout/venn1"/>
    <dgm:cxn modelId="{1F99E797-2D01-4FC7-85F3-FC3F77A91D3D}" srcId="{8A10BC12-300A-4012-BB53-EFE704B7BDEF}" destId="{41A8B4CB-6783-4CA1-9DAD-7DC94873F1B8}" srcOrd="0" destOrd="0" parTransId="{21761FDC-6CD1-45E5-BD2D-C9852D84CE0F}" sibTransId="{BE9657DF-47F1-4095-901F-6BC0720024D9}"/>
    <dgm:cxn modelId="{2D82474F-5827-4390-9117-F4A0C5A98463}" type="presOf" srcId="{41A8B4CB-6783-4CA1-9DAD-7DC94873F1B8}" destId="{2ACB9C5E-A8B3-41C2-B8E8-593BB96FAA09}" srcOrd="1" destOrd="0" presId="urn:microsoft.com/office/officeart/2005/8/layout/venn1"/>
    <dgm:cxn modelId="{B2481526-9F18-4894-9DC7-BB1A87746E90}" type="presOf" srcId="{161476D0-9DC0-4F70-838A-2AF11D308E6B}" destId="{06BDC96E-ED5C-41D1-8CA7-55F4829309F8}" srcOrd="0" destOrd="0" presId="urn:microsoft.com/office/officeart/2005/8/layout/venn1"/>
    <dgm:cxn modelId="{DFD11212-F90E-4DB4-9F9D-6900C91907FF}" type="presOf" srcId="{41A8B4CB-6783-4CA1-9DAD-7DC94873F1B8}" destId="{F1CD0094-AC88-4DC6-AE54-25F9E0A2C356}" srcOrd="0" destOrd="0" presId="urn:microsoft.com/office/officeart/2005/8/layout/venn1"/>
    <dgm:cxn modelId="{373BA6AD-2931-483D-85C1-71FD8C4962EA}" type="presOf" srcId="{161476D0-9DC0-4F70-838A-2AF11D308E6B}" destId="{7B190746-B1A4-4203-A288-4818286662E6}" srcOrd="1" destOrd="0" presId="urn:microsoft.com/office/officeart/2005/8/layout/venn1"/>
    <dgm:cxn modelId="{41CA2F88-72DE-4693-A80C-190D042FE2ED}" srcId="{8A10BC12-300A-4012-BB53-EFE704B7BDEF}" destId="{161476D0-9DC0-4F70-838A-2AF11D308E6B}" srcOrd="1" destOrd="0" parTransId="{87CD1491-0DD0-405E-AF93-B5B55A5893DA}" sibTransId="{1FD29252-77B3-432F-A0C9-67DADE251CFC}"/>
    <dgm:cxn modelId="{8EBE9921-431F-4F0D-AA05-F36C62AD4915}" srcId="{8A10BC12-300A-4012-BB53-EFE704B7BDEF}" destId="{95A9BE94-2EB5-4284-803A-249DB7885ED3}" srcOrd="2" destOrd="0" parTransId="{3183B9DB-ABF3-44A0-B932-72ACE4A65B8C}" sibTransId="{96A1AAE2-32ED-4AEC-8D7D-C9167FA4514D}"/>
    <dgm:cxn modelId="{221C8B01-EFF0-42F0-A543-4D06F4CADC84}" type="presParOf" srcId="{3E86568A-D821-4EC5-87B4-1E0EDDA7C38A}" destId="{F1CD0094-AC88-4DC6-AE54-25F9E0A2C356}" srcOrd="0" destOrd="0" presId="urn:microsoft.com/office/officeart/2005/8/layout/venn1"/>
    <dgm:cxn modelId="{B858A798-314D-4C40-B660-F0C1C0C5FD28}" type="presParOf" srcId="{3E86568A-D821-4EC5-87B4-1E0EDDA7C38A}" destId="{2ACB9C5E-A8B3-41C2-B8E8-593BB96FAA09}" srcOrd="1" destOrd="0" presId="urn:microsoft.com/office/officeart/2005/8/layout/venn1"/>
    <dgm:cxn modelId="{606580BB-4B84-4057-B417-67977F45E6CA}" type="presParOf" srcId="{3E86568A-D821-4EC5-87B4-1E0EDDA7C38A}" destId="{06BDC96E-ED5C-41D1-8CA7-55F4829309F8}" srcOrd="2" destOrd="0" presId="urn:microsoft.com/office/officeart/2005/8/layout/venn1"/>
    <dgm:cxn modelId="{5C53FE89-4786-4DB2-99F0-267AF33E2F5B}" type="presParOf" srcId="{3E86568A-D821-4EC5-87B4-1E0EDDA7C38A}" destId="{7B190746-B1A4-4203-A288-4818286662E6}" srcOrd="3" destOrd="0" presId="urn:microsoft.com/office/officeart/2005/8/layout/venn1"/>
    <dgm:cxn modelId="{D025E98C-1202-496F-B671-579FFE7969BA}" type="presParOf" srcId="{3E86568A-D821-4EC5-87B4-1E0EDDA7C38A}" destId="{AD8D1197-29C0-41BB-B4D4-7F75EC05E877}" srcOrd="4" destOrd="0" presId="urn:microsoft.com/office/officeart/2005/8/layout/venn1"/>
    <dgm:cxn modelId="{421B67E6-D397-429C-B94C-5831D2BFCAB2}" type="presParOf" srcId="{3E86568A-D821-4EC5-87B4-1E0EDDA7C38A}" destId="{D6BC5392-1BC0-483C-95A6-79C8D7E86633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3A9012-76AD-4A0C-AD5D-58457C1A6AE6}">
      <dsp:nvSpPr>
        <dsp:cNvPr id="0" name=""/>
        <dsp:cNvSpPr/>
      </dsp:nvSpPr>
      <dsp:spPr>
        <a:xfrm>
          <a:off x="3150578" y="321729"/>
          <a:ext cx="1639490" cy="1639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 </a:t>
          </a:r>
          <a:endParaRPr lang="en-US" sz="6500" kern="1200" dirty="0"/>
        </a:p>
      </dsp:txBody>
      <dsp:txXfrm>
        <a:off x="3150578" y="321729"/>
        <a:ext cx="1639490" cy="1639490"/>
      </dsp:txXfrm>
    </dsp:sp>
    <dsp:sp modelId="{E2892FD2-40B9-4974-A07F-F9568E1DF786}">
      <dsp:nvSpPr>
        <dsp:cNvPr id="0" name=""/>
        <dsp:cNvSpPr/>
      </dsp:nvSpPr>
      <dsp:spPr>
        <a:xfrm>
          <a:off x="651520" y="-1336"/>
          <a:ext cx="3878558" cy="3878558"/>
        </a:xfrm>
        <a:prstGeom prst="circularArrow">
          <a:avLst>
            <a:gd name="adj1" fmla="val 8243"/>
            <a:gd name="adj2" fmla="val 575632"/>
            <a:gd name="adj3" fmla="val 2966074"/>
            <a:gd name="adj4" fmla="val 50236"/>
            <a:gd name="adj5" fmla="val 961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534AC0-4CA9-4C10-AC93-08984C4B487A}">
      <dsp:nvSpPr>
        <dsp:cNvPr id="0" name=""/>
        <dsp:cNvSpPr/>
      </dsp:nvSpPr>
      <dsp:spPr>
        <a:xfrm>
          <a:off x="1771054" y="2711134"/>
          <a:ext cx="1639490" cy="1639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 </a:t>
          </a:r>
          <a:endParaRPr lang="en-US" sz="6500" kern="1200" dirty="0"/>
        </a:p>
      </dsp:txBody>
      <dsp:txXfrm>
        <a:off x="1771054" y="2711134"/>
        <a:ext cx="1639490" cy="1639490"/>
      </dsp:txXfrm>
    </dsp:sp>
    <dsp:sp modelId="{0F178287-A240-4653-81DD-9B769BD3FFB5}">
      <dsp:nvSpPr>
        <dsp:cNvPr id="0" name=""/>
        <dsp:cNvSpPr/>
      </dsp:nvSpPr>
      <dsp:spPr>
        <a:xfrm>
          <a:off x="651520" y="-1336"/>
          <a:ext cx="3878558" cy="3878558"/>
        </a:xfrm>
        <a:prstGeom prst="circularArrow">
          <a:avLst>
            <a:gd name="adj1" fmla="val 8243"/>
            <a:gd name="adj2" fmla="val 575632"/>
            <a:gd name="adj3" fmla="val 10174132"/>
            <a:gd name="adj4" fmla="val 7258294"/>
            <a:gd name="adj5" fmla="val 961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F7041E-B176-425B-8418-E58FD9F6A093}">
      <dsp:nvSpPr>
        <dsp:cNvPr id="0" name=""/>
        <dsp:cNvSpPr/>
      </dsp:nvSpPr>
      <dsp:spPr>
        <a:xfrm>
          <a:off x="391530" y="321729"/>
          <a:ext cx="1639490" cy="1639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 </a:t>
          </a:r>
          <a:endParaRPr lang="en-US" sz="6500" kern="1200" dirty="0"/>
        </a:p>
      </dsp:txBody>
      <dsp:txXfrm>
        <a:off x="391530" y="321729"/>
        <a:ext cx="1639490" cy="1639490"/>
      </dsp:txXfrm>
    </dsp:sp>
    <dsp:sp modelId="{589FDD32-91AA-47D5-A49C-6E6E957312FD}">
      <dsp:nvSpPr>
        <dsp:cNvPr id="0" name=""/>
        <dsp:cNvSpPr/>
      </dsp:nvSpPr>
      <dsp:spPr>
        <a:xfrm>
          <a:off x="651520" y="-1336"/>
          <a:ext cx="3878558" cy="3878558"/>
        </a:xfrm>
        <a:prstGeom prst="circularArrow">
          <a:avLst>
            <a:gd name="adj1" fmla="val 8243"/>
            <a:gd name="adj2" fmla="val 575632"/>
            <a:gd name="adj3" fmla="val 16858793"/>
            <a:gd name="adj4" fmla="val 14965575"/>
            <a:gd name="adj5" fmla="val 961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CD0094-AC88-4DC6-AE54-25F9E0A2C356}">
      <dsp:nvSpPr>
        <dsp:cNvPr id="0" name=""/>
        <dsp:cNvSpPr/>
      </dsp:nvSpPr>
      <dsp:spPr>
        <a:xfrm>
          <a:off x="1285398" y="54391"/>
          <a:ext cx="2610802" cy="261080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Economic</a:t>
          </a:r>
          <a:endParaRPr lang="en-US" sz="3800" kern="1200" dirty="0"/>
        </a:p>
      </dsp:txBody>
      <dsp:txXfrm>
        <a:off x="1633505" y="511282"/>
        <a:ext cx="1914588" cy="1174861"/>
      </dsp:txXfrm>
    </dsp:sp>
    <dsp:sp modelId="{06BDC96E-ED5C-41D1-8CA7-55F4829309F8}">
      <dsp:nvSpPr>
        <dsp:cNvPr id="0" name=""/>
        <dsp:cNvSpPr/>
      </dsp:nvSpPr>
      <dsp:spPr>
        <a:xfrm>
          <a:off x="2227463" y="1686143"/>
          <a:ext cx="2610802" cy="261080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Violent</a:t>
          </a:r>
          <a:endParaRPr lang="en-US" sz="3800" kern="1200" dirty="0"/>
        </a:p>
      </dsp:txBody>
      <dsp:txXfrm>
        <a:off x="3025933" y="2360600"/>
        <a:ext cx="1566481" cy="1435941"/>
      </dsp:txXfrm>
    </dsp:sp>
    <dsp:sp modelId="{AD8D1197-29C0-41BB-B4D4-7F75EC05E877}">
      <dsp:nvSpPr>
        <dsp:cNvPr id="0" name=""/>
        <dsp:cNvSpPr/>
      </dsp:nvSpPr>
      <dsp:spPr>
        <a:xfrm>
          <a:off x="343333" y="1686143"/>
          <a:ext cx="2610802" cy="261080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Political</a:t>
          </a:r>
          <a:endParaRPr lang="en-US" sz="3800" kern="1200" dirty="0"/>
        </a:p>
      </dsp:txBody>
      <dsp:txXfrm>
        <a:off x="589184" y="2360600"/>
        <a:ext cx="1566481" cy="14359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CD0094-AC88-4DC6-AE54-25F9E0A2C356}">
      <dsp:nvSpPr>
        <dsp:cNvPr id="0" name=""/>
        <dsp:cNvSpPr/>
      </dsp:nvSpPr>
      <dsp:spPr>
        <a:xfrm>
          <a:off x="1285398" y="54391"/>
          <a:ext cx="2610802" cy="261080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Economic</a:t>
          </a:r>
          <a:endParaRPr lang="en-US" sz="3800" kern="1200" dirty="0"/>
        </a:p>
      </dsp:txBody>
      <dsp:txXfrm>
        <a:off x="1633505" y="511282"/>
        <a:ext cx="1914588" cy="1174861"/>
      </dsp:txXfrm>
    </dsp:sp>
    <dsp:sp modelId="{06BDC96E-ED5C-41D1-8CA7-55F4829309F8}">
      <dsp:nvSpPr>
        <dsp:cNvPr id="0" name=""/>
        <dsp:cNvSpPr/>
      </dsp:nvSpPr>
      <dsp:spPr>
        <a:xfrm>
          <a:off x="2227463" y="1686143"/>
          <a:ext cx="2610802" cy="261080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Violent</a:t>
          </a:r>
          <a:endParaRPr lang="en-US" sz="3800" kern="1200" dirty="0"/>
        </a:p>
      </dsp:txBody>
      <dsp:txXfrm>
        <a:off x="3025933" y="2360600"/>
        <a:ext cx="1566481" cy="1435941"/>
      </dsp:txXfrm>
    </dsp:sp>
    <dsp:sp modelId="{AD8D1197-29C0-41BB-B4D4-7F75EC05E877}">
      <dsp:nvSpPr>
        <dsp:cNvPr id="0" name=""/>
        <dsp:cNvSpPr/>
      </dsp:nvSpPr>
      <dsp:spPr>
        <a:xfrm>
          <a:off x="343333" y="1686143"/>
          <a:ext cx="2610802" cy="261080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Political</a:t>
          </a:r>
          <a:endParaRPr lang="en-US" sz="3800" kern="1200" dirty="0"/>
        </a:p>
      </dsp:txBody>
      <dsp:txXfrm>
        <a:off x="589184" y="2360600"/>
        <a:ext cx="1566481" cy="143594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CD0094-AC88-4DC6-AE54-25F9E0A2C356}">
      <dsp:nvSpPr>
        <dsp:cNvPr id="0" name=""/>
        <dsp:cNvSpPr/>
      </dsp:nvSpPr>
      <dsp:spPr>
        <a:xfrm>
          <a:off x="1285398" y="54391"/>
          <a:ext cx="2610802" cy="261080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Economic</a:t>
          </a:r>
          <a:endParaRPr lang="en-US" sz="3800" kern="1200" dirty="0"/>
        </a:p>
      </dsp:txBody>
      <dsp:txXfrm>
        <a:off x="1633505" y="511282"/>
        <a:ext cx="1914588" cy="1174861"/>
      </dsp:txXfrm>
    </dsp:sp>
    <dsp:sp modelId="{06BDC96E-ED5C-41D1-8CA7-55F4829309F8}">
      <dsp:nvSpPr>
        <dsp:cNvPr id="0" name=""/>
        <dsp:cNvSpPr/>
      </dsp:nvSpPr>
      <dsp:spPr>
        <a:xfrm>
          <a:off x="2227463" y="1686143"/>
          <a:ext cx="2610802" cy="261080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Violent</a:t>
          </a:r>
          <a:endParaRPr lang="en-US" sz="3800" kern="1200" dirty="0"/>
        </a:p>
      </dsp:txBody>
      <dsp:txXfrm>
        <a:off x="3025933" y="2360600"/>
        <a:ext cx="1566481" cy="1435941"/>
      </dsp:txXfrm>
    </dsp:sp>
    <dsp:sp modelId="{AD8D1197-29C0-41BB-B4D4-7F75EC05E877}">
      <dsp:nvSpPr>
        <dsp:cNvPr id="0" name=""/>
        <dsp:cNvSpPr/>
      </dsp:nvSpPr>
      <dsp:spPr>
        <a:xfrm>
          <a:off x="343333" y="1686143"/>
          <a:ext cx="2610802" cy="261080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Political</a:t>
          </a:r>
          <a:endParaRPr lang="en-US" sz="3800" kern="1200" dirty="0"/>
        </a:p>
      </dsp:txBody>
      <dsp:txXfrm>
        <a:off x="589184" y="2360600"/>
        <a:ext cx="1566481" cy="143594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CD0094-AC88-4DC6-AE54-25F9E0A2C356}">
      <dsp:nvSpPr>
        <dsp:cNvPr id="0" name=""/>
        <dsp:cNvSpPr/>
      </dsp:nvSpPr>
      <dsp:spPr>
        <a:xfrm>
          <a:off x="1285398" y="54391"/>
          <a:ext cx="2610802" cy="261080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Economic</a:t>
          </a:r>
          <a:endParaRPr lang="en-US" sz="3800" kern="1200" dirty="0"/>
        </a:p>
      </dsp:txBody>
      <dsp:txXfrm>
        <a:off x="1633505" y="511282"/>
        <a:ext cx="1914588" cy="1174861"/>
      </dsp:txXfrm>
    </dsp:sp>
    <dsp:sp modelId="{06BDC96E-ED5C-41D1-8CA7-55F4829309F8}">
      <dsp:nvSpPr>
        <dsp:cNvPr id="0" name=""/>
        <dsp:cNvSpPr/>
      </dsp:nvSpPr>
      <dsp:spPr>
        <a:xfrm>
          <a:off x="2227463" y="1686143"/>
          <a:ext cx="2610802" cy="261080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Violent</a:t>
          </a:r>
          <a:endParaRPr lang="en-US" sz="3800" kern="1200" dirty="0"/>
        </a:p>
      </dsp:txBody>
      <dsp:txXfrm>
        <a:off x="3025933" y="2360600"/>
        <a:ext cx="1566481" cy="1435941"/>
      </dsp:txXfrm>
    </dsp:sp>
    <dsp:sp modelId="{AD8D1197-29C0-41BB-B4D4-7F75EC05E877}">
      <dsp:nvSpPr>
        <dsp:cNvPr id="0" name=""/>
        <dsp:cNvSpPr/>
      </dsp:nvSpPr>
      <dsp:spPr>
        <a:xfrm>
          <a:off x="343333" y="1686143"/>
          <a:ext cx="2610802" cy="261080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Political</a:t>
          </a:r>
          <a:endParaRPr lang="en-US" sz="3800" kern="1200" dirty="0"/>
        </a:p>
      </dsp:txBody>
      <dsp:txXfrm>
        <a:off x="589184" y="2360600"/>
        <a:ext cx="1566481" cy="14359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DBFAF-E588-4125-A309-A0A454239B9D}" type="datetimeFigureOut">
              <a:rPr lang="en-GB" smtClean="0"/>
              <a:t>02/11/2020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C74FD-A33A-43F9-8542-72A0E3B543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3596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DBFAF-E588-4125-A309-A0A454239B9D}" type="datetimeFigureOut">
              <a:rPr lang="en-GB" smtClean="0"/>
              <a:t>02/11/2020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C74FD-A33A-43F9-8542-72A0E3B543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0660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DBFAF-E588-4125-A309-A0A454239B9D}" type="datetimeFigureOut">
              <a:rPr lang="en-GB" smtClean="0"/>
              <a:t>02/11/2020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C74FD-A33A-43F9-8542-72A0E3B543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3207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DBFAF-E588-4125-A309-A0A454239B9D}" type="datetimeFigureOut">
              <a:rPr lang="en-GB" smtClean="0"/>
              <a:t>02/11/2020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C74FD-A33A-43F9-8542-72A0E3B543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5515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DBFAF-E588-4125-A309-A0A454239B9D}" type="datetimeFigureOut">
              <a:rPr lang="en-GB" smtClean="0"/>
              <a:t>02/11/2020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C74FD-A33A-43F9-8542-72A0E3B543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3347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DBFAF-E588-4125-A309-A0A454239B9D}" type="datetimeFigureOut">
              <a:rPr lang="en-GB" smtClean="0"/>
              <a:t>02/11/2020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C74FD-A33A-43F9-8542-72A0E3B543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7270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DBFAF-E588-4125-A309-A0A454239B9D}" type="datetimeFigureOut">
              <a:rPr lang="en-GB" smtClean="0"/>
              <a:t>02/11/2020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C74FD-A33A-43F9-8542-72A0E3B543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6772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DBFAF-E588-4125-A309-A0A454239B9D}" type="datetimeFigureOut">
              <a:rPr lang="en-GB" smtClean="0"/>
              <a:t>02/11/2020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C74FD-A33A-43F9-8542-72A0E3B543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4366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DBFAF-E588-4125-A309-A0A454239B9D}" type="datetimeFigureOut">
              <a:rPr lang="en-GB" smtClean="0"/>
              <a:t>02/11/2020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C74FD-A33A-43F9-8542-72A0E3B543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9382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DBFAF-E588-4125-A309-A0A454239B9D}" type="datetimeFigureOut">
              <a:rPr lang="en-GB" smtClean="0"/>
              <a:t>02/11/2020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C74FD-A33A-43F9-8542-72A0E3B543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6645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DBFAF-E588-4125-A309-A0A454239B9D}" type="datetimeFigureOut">
              <a:rPr lang="en-GB" smtClean="0"/>
              <a:t>02/11/2020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C74FD-A33A-43F9-8542-72A0E3B543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3393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DBFAF-E588-4125-A309-A0A454239B9D}" type="datetimeFigureOut">
              <a:rPr lang="en-GB" smtClean="0"/>
              <a:t>02/11/2020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BC74FD-A33A-43F9-8542-72A0E3B543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900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2647" y="169052"/>
            <a:ext cx="4815191" cy="4188939"/>
          </a:xfrm>
        </p:spPr>
        <p:txBody>
          <a:bodyPr>
            <a:normAutofit/>
          </a:bodyPr>
          <a:lstStyle/>
          <a:p>
            <a:pPr algn="l"/>
            <a:r>
              <a:rPr lang="en-GB" sz="4800" dirty="0" smtClean="0"/>
              <a:t>Bridging </a:t>
            </a:r>
            <a:r>
              <a:rPr lang="en-GB" sz="4800" dirty="0"/>
              <a:t>the </a:t>
            </a:r>
            <a:r>
              <a:rPr lang="en-GB" sz="4800" dirty="0" smtClean="0"/>
              <a:t>gap: </a:t>
            </a:r>
            <a:r>
              <a:rPr lang="en-GB" sz="4800" dirty="0" err="1" smtClean="0"/>
              <a:t>criminologies</a:t>
            </a:r>
            <a:r>
              <a:rPr lang="en-GB" sz="4800" dirty="0" smtClean="0"/>
              <a:t> </a:t>
            </a:r>
            <a:r>
              <a:rPr lang="en-GB" sz="4800" dirty="0"/>
              <a:t>of </a:t>
            </a:r>
            <a:r>
              <a:rPr lang="en-GB" sz="4800" dirty="0" smtClean="0"/>
              <a:t>atrocity, </a:t>
            </a:r>
            <a:r>
              <a:rPr lang="en-GB" sz="4800" dirty="0" err="1"/>
              <a:t>criminologies</a:t>
            </a:r>
            <a:r>
              <a:rPr lang="en-GB" sz="4800" dirty="0"/>
              <a:t> of serious economic </a:t>
            </a:r>
            <a:r>
              <a:rPr lang="en-GB" sz="4800" dirty="0" smtClean="0"/>
              <a:t>crimes</a:t>
            </a:r>
            <a:endParaRPr lang="en-GB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817139"/>
            <a:ext cx="12192000" cy="1619655"/>
          </a:xfrm>
        </p:spPr>
        <p:txBody>
          <a:bodyPr/>
          <a:lstStyle/>
          <a:p>
            <a:r>
              <a:rPr lang="tr-TR" dirty="0" smtClean="0">
                <a:solidFill>
                  <a:schemeClr val="bg1"/>
                </a:solidFill>
              </a:rPr>
              <a:t>Andy Aydın</a:t>
            </a:r>
            <a:r>
              <a:rPr lang="en-GB" dirty="0" smtClean="0">
                <a:solidFill>
                  <a:schemeClr val="bg1"/>
                </a:solidFill>
              </a:rPr>
              <a:t>-Aitchison		Edinburgh Law School			@Andy8chi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0168" y="5893815"/>
            <a:ext cx="356478" cy="289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83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96829" y="192223"/>
            <a:ext cx="9810209" cy="1908951"/>
          </a:xfrm>
        </p:spPr>
        <p:txBody>
          <a:bodyPr/>
          <a:lstStyle/>
          <a:p>
            <a:r>
              <a:rPr lang="en-GB" dirty="0" smtClean="0"/>
              <a:t>A meeting point?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831850" y="5593404"/>
            <a:ext cx="10515600" cy="496246"/>
          </a:xfrm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Activity, illegality, justice and scholarship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3084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Finding common ground</a:t>
            </a:r>
            <a:endParaRPr lang="en-GB" sz="66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Forms of activity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351910"/>
              </p:ext>
            </p:extLst>
          </p:nvPr>
        </p:nvGraphicFramePr>
        <p:xfrm>
          <a:off x="6172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val 4"/>
          <p:cNvSpPr/>
          <p:nvPr/>
        </p:nvSpPr>
        <p:spPr>
          <a:xfrm>
            <a:off x="8227291" y="3666837"/>
            <a:ext cx="1071418" cy="1052945"/>
          </a:xfrm>
          <a:prstGeom prst="ellipse">
            <a:avLst/>
          </a:prstGeom>
          <a:noFill/>
          <a:ln w="539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4424218" y="3971636"/>
            <a:ext cx="3546764" cy="4618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424218" y="3398982"/>
            <a:ext cx="21705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i="1" dirty="0" smtClean="0"/>
              <a:t>Taxation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314143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Finding common ground</a:t>
            </a:r>
            <a:endParaRPr lang="en-GB" sz="66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Associated illegalities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6172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val 4"/>
          <p:cNvSpPr/>
          <p:nvPr/>
        </p:nvSpPr>
        <p:spPr>
          <a:xfrm>
            <a:off x="8227291" y="3666837"/>
            <a:ext cx="1071418" cy="1052945"/>
          </a:xfrm>
          <a:prstGeom prst="ellipse">
            <a:avLst/>
          </a:prstGeom>
          <a:noFill/>
          <a:ln w="539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4516582" y="5384800"/>
            <a:ext cx="4156363" cy="4618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516582" y="4363224"/>
            <a:ext cx="19858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i="1" dirty="0" smtClean="0"/>
              <a:t>Electoral intimidation</a:t>
            </a:r>
            <a:endParaRPr lang="en-GB" sz="2800" i="1" dirty="0"/>
          </a:p>
        </p:txBody>
      </p:sp>
    </p:spTree>
    <p:extLst>
      <p:ext uri="{BB962C8B-B14F-4D97-AF65-F5344CB8AC3E}">
        <p14:creationId xmlns:p14="http://schemas.microsoft.com/office/powerpoint/2010/main" val="347514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Finding common ground</a:t>
            </a:r>
            <a:endParaRPr lang="en-GB" sz="66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Transition and justice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6172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val 4"/>
          <p:cNvSpPr/>
          <p:nvPr/>
        </p:nvSpPr>
        <p:spPr>
          <a:xfrm>
            <a:off x="8227291" y="3666837"/>
            <a:ext cx="1071418" cy="1052945"/>
          </a:xfrm>
          <a:prstGeom prst="ellipse">
            <a:avLst/>
          </a:prstGeom>
          <a:noFill/>
          <a:ln w="539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5994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Finding common ground</a:t>
            </a:r>
            <a:endParaRPr lang="en-GB" sz="66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Criminological and other scholarship</a:t>
            </a:r>
            <a:endParaRPr lang="en-GB" sz="3600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68083893"/>
              </p:ext>
            </p:extLst>
          </p:nvPr>
        </p:nvGraphicFramePr>
        <p:xfrm>
          <a:off x="6172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val 4"/>
          <p:cNvSpPr/>
          <p:nvPr/>
        </p:nvSpPr>
        <p:spPr>
          <a:xfrm>
            <a:off x="8227291" y="3666837"/>
            <a:ext cx="1071418" cy="1052945"/>
          </a:xfrm>
          <a:prstGeom prst="ellipse">
            <a:avLst/>
          </a:prstGeom>
          <a:noFill/>
          <a:ln w="539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6912397" y="1456813"/>
            <a:ext cx="37012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solidFill>
                  <a:schemeClr val="accent6"/>
                </a:solidFill>
              </a:rPr>
              <a:t>Economics  	Private Law</a:t>
            </a:r>
            <a:endParaRPr lang="en-GB" sz="2800" dirty="0">
              <a:solidFill>
                <a:schemeClr val="accent6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67928" y="5357793"/>
            <a:ext cx="17549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chemeClr val="accent6"/>
                </a:solidFill>
              </a:rPr>
              <a:t>Pol </a:t>
            </a:r>
            <a:r>
              <a:rPr lang="en-GB" sz="2800" dirty="0" err="1" smtClean="0">
                <a:solidFill>
                  <a:schemeClr val="accent6"/>
                </a:solidFill>
              </a:rPr>
              <a:t>Sci</a:t>
            </a:r>
            <a:endParaRPr lang="en-GB" sz="2800" dirty="0" smtClean="0">
              <a:solidFill>
                <a:schemeClr val="accent6"/>
              </a:solidFill>
            </a:endParaRPr>
          </a:p>
          <a:p>
            <a:r>
              <a:rPr lang="en-GB" sz="2800" dirty="0" smtClean="0">
                <a:solidFill>
                  <a:schemeClr val="accent6"/>
                </a:solidFill>
              </a:rPr>
              <a:t>IR</a:t>
            </a:r>
            <a:endParaRPr lang="en-GB" sz="2800" dirty="0">
              <a:solidFill>
                <a:schemeClr val="accent6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49527" y="5834846"/>
            <a:ext cx="13577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chemeClr val="accent6"/>
                </a:solidFill>
              </a:rPr>
              <a:t>Psych</a:t>
            </a:r>
            <a:endParaRPr lang="en-GB" dirty="0">
              <a:solidFill>
                <a:schemeClr val="accent6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06205" y="1950859"/>
            <a:ext cx="29741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White Collar/ Corporate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293259" y="3583709"/>
            <a:ext cx="1356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Org. Crime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260520" y="5189264"/>
            <a:ext cx="10913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State Crime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62836" y="5237018"/>
            <a:ext cx="1921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Aggression &amp; Homicide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39972" y="4973820"/>
            <a:ext cx="1356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Atrocity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936990" y="6105215"/>
            <a:ext cx="2843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chemeClr val="accent6"/>
                </a:solidFill>
              </a:rPr>
              <a:t>Public Law</a:t>
            </a:r>
            <a:endParaRPr lang="en-GB" sz="2800" dirty="0">
              <a:solidFill>
                <a:schemeClr val="accent6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222836" y="3543858"/>
            <a:ext cx="1219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Corruption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91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96829" y="192223"/>
            <a:ext cx="9810209" cy="1908951"/>
          </a:xfrm>
        </p:spPr>
        <p:txBody>
          <a:bodyPr/>
          <a:lstStyle/>
          <a:p>
            <a:r>
              <a:rPr lang="en-GB" dirty="0" smtClean="0"/>
              <a:t>The view from one shore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831850" y="5593404"/>
            <a:ext cx="10515600" cy="496246"/>
          </a:xfrm>
        </p:spPr>
        <p:txBody>
          <a:bodyPr/>
          <a:lstStyle/>
          <a:p>
            <a:r>
              <a:rPr lang="en-GB" dirty="0" err="1" smtClean="0">
                <a:solidFill>
                  <a:schemeClr val="bg1"/>
                </a:solidFill>
              </a:rPr>
              <a:t>Criminologies</a:t>
            </a:r>
            <a:r>
              <a:rPr lang="en-GB" dirty="0" smtClean="0">
                <a:solidFill>
                  <a:schemeClr val="bg1"/>
                </a:solidFill>
              </a:rPr>
              <a:t> of Atrocity and potential points of connection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9489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Criminological threads</a:t>
            </a:r>
            <a:endParaRPr lang="en-GB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6021" y="1786713"/>
            <a:ext cx="5181600" cy="4351338"/>
          </a:xfrm>
        </p:spPr>
        <p:txBody>
          <a:bodyPr>
            <a:normAutofit/>
          </a:bodyPr>
          <a:lstStyle/>
          <a:p>
            <a:r>
              <a:rPr lang="en-GB" sz="3600" dirty="0" smtClean="0"/>
              <a:t>Sociology of law</a:t>
            </a:r>
          </a:p>
          <a:p>
            <a:r>
              <a:rPr lang="en-GB" sz="3600" dirty="0" err="1" smtClean="0"/>
              <a:t>Etiology</a:t>
            </a:r>
            <a:endParaRPr lang="en-GB" sz="3600" dirty="0" smtClean="0"/>
          </a:p>
          <a:p>
            <a:r>
              <a:rPr lang="en-GB" sz="3600" dirty="0" smtClean="0"/>
              <a:t>Penology</a:t>
            </a:r>
          </a:p>
          <a:p>
            <a:r>
              <a:rPr lang="en-GB" sz="3600" dirty="0" smtClean="0"/>
              <a:t>Victimology</a:t>
            </a:r>
            <a:endParaRPr lang="en-GB" sz="36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862" y="1825625"/>
            <a:ext cx="5534937" cy="3689958"/>
          </a:xfrm>
        </p:spPr>
      </p:pic>
    </p:spTree>
    <p:extLst>
      <p:ext uri="{BB962C8B-B14F-4D97-AF65-F5344CB8AC3E}">
        <p14:creationId xmlns:p14="http://schemas.microsoft.com/office/powerpoint/2010/main" val="27933112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van Baar and Huisman</a:t>
            </a:r>
            <a:endParaRPr lang="en-GB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sz="3600" dirty="0" err="1" smtClean="0"/>
              <a:t>Topf</a:t>
            </a:r>
            <a:r>
              <a:rPr lang="en-GB" sz="3600" dirty="0" smtClean="0"/>
              <a:t> und S</a:t>
            </a:r>
            <a:r>
              <a:rPr lang="tr-TR" sz="3600" dirty="0" smtClean="0"/>
              <a:t>ö</a:t>
            </a:r>
            <a:r>
              <a:rPr lang="en-GB" sz="3600" dirty="0" err="1" smtClean="0"/>
              <a:t>hne</a:t>
            </a:r>
            <a:r>
              <a:rPr lang="en-GB" sz="3600" dirty="0" smtClean="0"/>
              <a:t>, crematoria/furnace manufacturers</a:t>
            </a:r>
          </a:p>
          <a:p>
            <a:r>
              <a:rPr lang="en-GB" sz="3600" dirty="0" smtClean="0"/>
              <a:t>Motivation, opportunity, control across 3 levels (sector, firm, individual)</a:t>
            </a:r>
            <a:endParaRPr lang="en-GB" sz="36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825625"/>
            <a:ext cx="5181600" cy="2820984"/>
          </a:xfrm>
        </p:spPr>
      </p:pic>
      <p:sp>
        <p:nvSpPr>
          <p:cNvPr id="6" name="TextBox 5"/>
          <p:cNvSpPr txBox="1"/>
          <p:nvPr/>
        </p:nvSpPr>
        <p:spPr>
          <a:xfrm>
            <a:off x="6186791" y="4795736"/>
            <a:ext cx="5167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Plan prepared by Rudolf Vrba and Alfred </a:t>
            </a:r>
            <a:r>
              <a:rPr lang="en-GB" dirty="0" err="1" smtClean="0"/>
              <a:t>Wetzler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36972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Police &amp; Atrocity in B. Krajina</a:t>
            </a:r>
            <a:endParaRPr lang="en-GB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Democratisation</a:t>
            </a:r>
          </a:p>
          <a:p>
            <a:r>
              <a:rPr lang="en-GB" sz="3600" dirty="0" err="1" smtClean="0"/>
              <a:t>Ethnicisation</a:t>
            </a:r>
            <a:endParaRPr lang="en-GB" sz="3600" dirty="0" smtClean="0"/>
          </a:p>
          <a:p>
            <a:r>
              <a:rPr lang="en-GB" sz="3600" dirty="0" smtClean="0"/>
              <a:t>Deprofessionalisation</a:t>
            </a:r>
          </a:p>
          <a:p>
            <a:r>
              <a:rPr lang="en-GB" sz="3600" dirty="0" smtClean="0"/>
              <a:t>Militarisation</a:t>
            </a:r>
          </a:p>
          <a:p>
            <a:r>
              <a:rPr lang="en-GB" sz="3600" dirty="0" smtClean="0">
                <a:solidFill>
                  <a:srgbClr val="FF0000"/>
                </a:solidFill>
              </a:rPr>
              <a:t>Economic dimension? </a:t>
            </a:r>
            <a:endParaRPr lang="en-GB" sz="3600" dirty="0">
              <a:solidFill>
                <a:srgbClr val="FF0000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014"/>
          <a:stretch/>
        </p:blipFill>
        <p:spPr>
          <a:xfrm>
            <a:off x="6887306" y="1825625"/>
            <a:ext cx="4466494" cy="4088792"/>
          </a:xfrm>
        </p:spPr>
      </p:pic>
    </p:spTree>
    <p:extLst>
      <p:ext uri="{BB962C8B-B14F-4D97-AF65-F5344CB8AC3E}">
        <p14:creationId xmlns:p14="http://schemas.microsoft.com/office/powerpoint/2010/main" val="39326001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96829" y="192223"/>
            <a:ext cx="9810209" cy="1908951"/>
          </a:xfrm>
        </p:spPr>
        <p:txBody>
          <a:bodyPr/>
          <a:lstStyle/>
          <a:p>
            <a:r>
              <a:rPr lang="en-GB" dirty="0" smtClean="0"/>
              <a:t>3 exemplars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831850" y="5593404"/>
            <a:ext cx="10515600" cy="496246"/>
          </a:xfrm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Criminology, AKA Development Studies, Area Studies, Law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723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96829" y="192223"/>
            <a:ext cx="9810209" cy="1908951"/>
          </a:xfrm>
        </p:spPr>
        <p:txBody>
          <a:bodyPr/>
          <a:lstStyle/>
          <a:p>
            <a:r>
              <a:rPr lang="en-GB" dirty="0" smtClean="0"/>
              <a:t>Opening remarks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831850" y="5593404"/>
            <a:ext cx="10515600" cy="496246"/>
          </a:xfrm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Criminology, criminal lawyers and a plan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9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dirty="0" err="1" smtClean="0"/>
              <a:t>Marfleet</a:t>
            </a:r>
            <a:r>
              <a:rPr lang="en-GB" sz="6000" dirty="0" smtClean="0"/>
              <a:t> on Egypt</a:t>
            </a:r>
            <a:endParaRPr lang="en-GB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Neo-liberal development, violence, fraud, corruption</a:t>
            </a:r>
            <a:endParaRPr lang="en-GB" sz="36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621" y="1825624"/>
            <a:ext cx="4967179" cy="3320307"/>
          </a:xfrm>
        </p:spPr>
      </p:pic>
    </p:spTree>
    <p:extLst>
      <p:ext uri="{BB962C8B-B14F-4D97-AF65-F5344CB8AC3E}">
        <p14:creationId xmlns:p14="http://schemas.microsoft.com/office/powerpoint/2010/main" val="35287541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de Waal on South Sudan</a:t>
            </a:r>
            <a:endParaRPr lang="en-GB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sz="3600" dirty="0" err="1" smtClean="0"/>
              <a:t>Kleptocracy</a:t>
            </a:r>
            <a:r>
              <a:rPr lang="en-GB" sz="3600" dirty="0" smtClean="0"/>
              <a:t> and ‘rent seeking rebellion’</a:t>
            </a:r>
            <a:endParaRPr lang="en-GB" sz="36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08" t="399" b="-399"/>
          <a:stretch/>
        </p:blipFill>
        <p:spPr>
          <a:xfrm>
            <a:off x="8190689" y="1825625"/>
            <a:ext cx="3163111" cy="4388428"/>
          </a:xfrm>
        </p:spPr>
      </p:pic>
    </p:spTree>
    <p:extLst>
      <p:ext uri="{BB962C8B-B14F-4D97-AF65-F5344CB8AC3E}">
        <p14:creationId xmlns:p14="http://schemas.microsoft.com/office/powerpoint/2010/main" val="21913666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6000" dirty="0" err="1" smtClean="0"/>
              <a:t>Roht-Arriaza</a:t>
            </a:r>
            <a:r>
              <a:rPr lang="en-GB" sz="6000" dirty="0" smtClean="0"/>
              <a:t> &amp; Martinez on Venezuela</a:t>
            </a:r>
            <a:endParaRPr lang="en-GB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Intertwining of corruption and crimes against humanity</a:t>
            </a:r>
            <a:endParaRPr lang="en-GB" sz="36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069" y="1903446"/>
            <a:ext cx="2742731" cy="4351338"/>
          </a:xfrm>
        </p:spPr>
      </p:pic>
    </p:spTree>
    <p:extLst>
      <p:ext uri="{BB962C8B-B14F-4D97-AF65-F5344CB8AC3E}">
        <p14:creationId xmlns:p14="http://schemas.microsoft.com/office/powerpoint/2010/main" val="11661990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96829" y="192223"/>
            <a:ext cx="9810209" cy="1908951"/>
          </a:xfrm>
        </p:spPr>
        <p:txBody>
          <a:bodyPr/>
          <a:lstStyle/>
          <a:p>
            <a:r>
              <a:rPr lang="en-GB" dirty="0" smtClean="0"/>
              <a:t>Closing remarks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831850" y="5593404"/>
            <a:ext cx="10515600" cy="496246"/>
          </a:xfrm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Before discussion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2985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To close</a:t>
            </a:r>
            <a:endParaRPr lang="en-GB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GB" sz="3600" dirty="0" smtClean="0"/>
              <a:t>Let’s talk</a:t>
            </a:r>
          </a:p>
          <a:p>
            <a:r>
              <a:rPr lang="en-GB" sz="3600" dirty="0" smtClean="0"/>
              <a:t>Questions of accountability and legitimacy</a:t>
            </a:r>
          </a:p>
          <a:p>
            <a:r>
              <a:rPr lang="en-GB" sz="3600" dirty="0" smtClean="0"/>
              <a:t>Prevention or prosecution</a:t>
            </a:r>
          </a:p>
          <a:p>
            <a:r>
              <a:rPr lang="en-GB" sz="3600" dirty="0" smtClean="0"/>
              <a:t>Depoliticising prosecution? </a:t>
            </a:r>
            <a:endParaRPr lang="en-GB" sz="36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825625"/>
            <a:ext cx="5181600" cy="3457098"/>
          </a:xfrm>
        </p:spPr>
      </p:pic>
    </p:spTree>
    <p:extLst>
      <p:ext uri="{BB962C8B-B14F-4D97-AF65-F5344CB8AC3E}">
        <p14:creationId xmlns:p14="http://schemas.microsoft.com/office/powerpoint/2010/main" val="3597952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A meeting of minds</a:t>
            </a:r>
            <a:endParaRPr lang="en-GB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Me, a criminologist of atrocity</a:t>
            </a:r>
          </a:p>
          <a:p>
            <a:r>
              <a:rPr lang="en-GB" sz="3600" dirty="0"/>
              <a:t>You, criminal lawyers, prosecutors of serious economic and environmental crimes</a:t>
            </a:r>
          </a:p>
          <a:p>
            <a:endParaRPr lang="en-GB" sz="36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690688"/>
            <a:ext cx="5181600" cy="3289563"/>
          </a:xfrm>
        </p:spPr>
      </p:pic>
    </p:spTree>
    <p:extLst>
      <p:ext uri="{BB962C8B-B14F-4D97-AF65-F5344CB8AC3E}">
        <p14:creationId xmlns:p14="http://schemas.microsoft.com/office/powerpoint/2010/main" val="1658660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Orientation</a:t>
            </a:r>
            <a:endParaRPr lang="en-GB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GB" sz="3600" dirty="0" smtClean="0"/>
              <a:t>A case for combining </a:t>
            </a:r>
            <a:r>
              <a:rPr lang="en-GB" sz="3600" dirty="0" err="1" smtClean="0"/>
              <a:t>criminologies</a:t>
            </a:r>
            <a:endParaRPr lang="en-GB" sz="3600" dirty="0" smtClean="0"/>
          </a:p>
          <a:p>
            <a:r>
              <a:rPr lang="en-GB" sz="3600" dirty="0" smtClean="0"/>
              <a:t>Points of convergence</a:t>
            </a:r>
          </a:p>
          <a:p>
            <a:r>
              <a:rPr lang="en-GB" sz="3600" dirty="0" smtClean="0"/>
              <a:t>Atrocity </a:t>
            </a:r>
            <a:r>
              <a:rPr lang="en-GB" sz="3600" dirty="0" err="1" smtClean="0"/>
              <a:t>criminologies</a:t>
            </a:r>
            <a:endParaRPr lang="en-GB" sz="3600" dirty="0" smtClean="0"/>
          </a:p>
          <a:p>
            <a:r>
              <a:rPr lang="en-GB" sz="3600" dirty="0" smtClean="0"/>
              <a:t>Integrated exemplars</a:t>
            </a:r>
          </a:p>
          <a:p>
            <a:r>
              <a:rPr lang="en-GB" sz="3600" dirty="0" smtClean="0"/>
              <a:t>End point</a:t>
            </a:r>
          </a:p>
          <a:p>
            <a:pPr lvl="1"/>
            <a:r>
              <a:rPr lang="en-GB" sz="3200" dirty="0" smtClean="0"/>
              <a:t>Accountability</a:t>
            </a:r>
          </a:p>
          <a:p>
            <a:pPr lvl="1"/>
            <a:r>
              <a:rPr lang="en-GB" sz="3200" dirty="0" smtClean="0"/>
              <a:t>Prosecutorial strategy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702" y="1825624"/>
            <a:ext cx="5128098" cy="3942225"/>
          </a:xfrm>
        </p:spPr>
      </p:pic>
    </p:spTree>
    <p:extLst>
      <p:ext uri="{BB962C8B-B14F-4D97-AF65-F5344CB8AC3E}">
        <p14:creationId xmlns:p14="http://schemas.microsoft.com/office/powerpoint/2010/main" val="1608164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96829" y="192223"/>
            <a:ext cx="9810209" cy="1908951"/>
          </a:xfrm>
        </p:spPr>
        <p:txBody>
          <a:bodyPr/>
          <a:lstStyle/>
          <a:p>
            <a:r>
              <a:rPr lang="en-GB" dirty="0" smtClean="0"/>
              <a:t>Why study atrocity and serious economic crime together?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831850" y="5593404"/>
            <a:ext cx="10515600" cy="496246"/>
          </a:xfrm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Commonalities, interdependence and ‘criminal careers’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873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Complex crimes &amp; criminality</a:t>
            </a:r>
            <a:endParaRPr lang="en-GB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Scale</a:t>
            </a:r>
            <a:endParaRPr lang="en-GB" sz="3600" dirty="0"/>
          </a:p>
          <a:p>
            <a:r>
              <a:rPr lang="en-GB" sz="3600" dirty="0" smtClean="0"/>
              <a:t>Duration</a:t>
            </a:r>
            <a:endParaRPr lang="en-GB" sz="3600" dirty="0"/>
          </a:p>
          <a:p>
            <a:r>
              <a:rPr lang="en-GB" sz="3600" dirty="0" smtClean="0"/>
              <a:t>Organisation</a:t>
            </a:r>
            <a:endParaRPr lang="en-GB" sz="3600" dirty="0"/>
          </a:p>
          <a:p>
            <a:r>
              <a:rPr lang="en-GB" sz="3600" dirty="0" smtClean="0"/>
              <a:t>Multi-level</a:t>
            </a:r>
            <a:endParaRPr lang="en-GB" sz="3600" dirty="0"/>
          </a:p>
          <a:p>
            <a:r>
              <a:rPr lang="en-GB" sz="3600" dirty="0" smtClean="0"/>
              <a:t>Power</a:t>
            </a:r>
            <a:endParaRPr lang="en-GB" sz="3600" dirty="0"/>
          </a:p>
          <a:p>
            <a:r>
              <a:rPr lang="en-GB" sz="3600" dirty="0" smtClean="0"/>
              <a:t>Combining </a:t>
            </a:r>
            <a:r>
              <a:rPr lang="en-GB" sz="3600" dirty="0"/>
              <a:t>licit and </a:t>
            </a:r>
            <a:r>
              <a:rPr lang="en-GB" sz="3600" dirty="0" smtClean="0"/>
              <a:t>illicit roles</a:t>
            </a:r>
            <a:endParaRPr lang="en-GB" sz="3600" dirty="0"/>
          </a:p>
          <a:p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7481" y="1825625"/>
            <a:ext cx="4514850" cy="2457450"/>
          </a:xfrm>
        </p:spPr>
      </p:pic>
    </p:spTree>
    <p:extLst>
      <p:ext uri="{BB962C8B-B14F-4D97-AF65-F5344CB8AC3E}">
        <p14:creationId xmlns:p14="http://schemas.microsoft.com/office/powerpoint/2010/main" val="3433026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Interdependence: observations</a:t>
            </a:r>
            <a:endParaRPr lang="en-GB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Organised crime </a:t>
            </a:r>
            <a:r>
              <a:rPr lang="en-GB" sz="3600" b="1" dirty="0" smtClean="0">
                <a:solidFill>
                  <a:srgbClr val="FF0000"/>
                </a:solidFill>
              </a:rPr>
              <a:t>EXACERBATES</a:t>
            </a:r>
            <a:r>
              <a:rPr lang="en-GB" sz="3600" dirty="0" smtClean="0"/>
              <a:t> conflict</a:t>
            </a:r>
          </a:p>
          <a:p>
            <a:r>
              <a:rPr lang="en-GB" sz="3600" dirty="0" smtClean="0"/>
              <a:t>Conflict generates </a:t>
            </a:r>
            <a:r>
              <a:rPr lang="en-GB" sz="3600" b="1" dirty="0" smtClean="0">
                <a:solidFill>
                  <a:srgbClr val="FF0000"/>
                </a:solidFill>
              </a:rPr>
              <a:t>OPPORTUNITIES</a:t>
            </a:r>
            <a:r>
              <a:rPr lang="en-GB" sz="3600" dirty="0" smtClean="0"/>
              <a:t> for criminal groups</a:t>
            </a:r>
          </a:p>
          <a:p>
            <a:pPr marL="0" indent="0" algn="r">
              <a:buNone/>
            </a:pPr>
            <a:r>
              <a:rPr lang="en-GB" sz="3600" dirty="0" err="1" smtClean="0"/>
              <a:t>McMullin</a:t>
            </a:r>
            <a:r>
              <a:rPr lang="en-GB" sz="3600" dirty="0" smtClean="0"/>
              <a:t> (2009)</a:t>
            </a:r>
            <a:endParaRPr lang="en-GB" sz="36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825625"/>
            <a:ext cx="5181600" cy="3890090"/>
          </a:xfrm>
        </p:spPr>
      </p:pic>
    </p:spTree>
    <p:extLst>
      <p:ext uri="{BB962C8B-B14F-4D97-AF65-F5344CB8AC3E}">
        <p14:creationId xmlns:p14="http://schemas.microsoft.com/office/powerpoint/2010/main" val="3789341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Interdependence: challenges</a:t>
            </a:r>
            <a:endParaRPr lang="en-GB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lvl="0"/>
            <a:r>
              <a:rPr lang="en-GB" sz="3600" dirty="0" smtClean="0"/>
              <a:t>Conceptual dichotomies</a:t>
            </a:r>
          </a:p>
          <a:p>
            <a:pPr lvl="0"/>
            <a:r>
              <a:rPr lang="en-GB" sz="3600" dirty="0" smtClean="0"/>
              <a:t>Criminal </a:t>
            </a:r>
            <a:r>
              <a:rPr lang="en-GB" sz="3600" dirty="0"/>
              <a:t>actors as </a:t>
            </a:r>
            <a:r>
              <a:rPr lang="en-GB" sz="3600" dirty="0" smtClean="0"/>
              <a:t>adaptive</a:t>
            </a:r>
          </a:p>
          <a:p>
            <a:pPr lvl="0"/>
            <a:r>
              <a:rPr lang="en-GB" sz="3600" dirty="0" smtClean="0"/>
              <a:t>Conflicts </a:t>
            </a:r>
            <a:r>
              <a:rPr lang="en-GB" sz="3600" dirty="0"/>
              <a:t>shape </a:t>
            </a:r>
            <a:r>
              <a:rPr lang="en-GB" sz="3600" dirty="0" smtClean="0"/>
              <a:t>criminalised </a:t>
            </a:r>
            <a:r>
              <a:rPr lang="en-GB" sz="3600" dirty="0"/>
              <a:t>economies</a:t>
            </a:r>
          </a:p>
          <a:p>
            <a:r>
              <a:rPr lang="en-GB" sz="3600" dirty="0" smtClean="0"/>
              <a:t>Tactical </a:t>
            </a:r>
            <a:r>
              <a:rPr lang="en-GB" sz="3600" dirty="0"/>
              <a:t>uses of violence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037572067"/>
              </p:ext>
            </p:extLst>
          </p:nvPr>
        </p:nvGraphicFramePr>
        <p:xfrm>
          <a:off x="6172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ontent Placeholder 3"/>
          <p:cNvSpPr txBox="1">
            <a:spLocks/>
          </p:cNvSpPr>
          <p:nvPr/>
        </p:nvSpPr>
        <p:spPr>
          <a:xfrm>
            <a:off x="6324600" y="197802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26337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smtClean="0"/>
              <a:t>Criminal careers</a:t>
            </a:r>
            <a:endParaRPr lang="en-GB" sz="60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816822"/>
            <a:ext cx="2388091" cy="1990076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31" t="4531" r="4560" b="49832"/>
          <a:stretch/>
        </p:blipFill>
        <p:spPr>
          <a:xfrm>
            <a:off x="8626764" y="1930400"/>
            <a:ext cx="2623127" cy="1784723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53" b="10129"/>
          <a:stretch/>
        </p:blipFill>
        <p:spPr>
          <a:xfrm>
            <a:off x="6172200" y="3933032"/>
            <a:ext cx="2415625" cy="16056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491" y="3933032"/>
            <a:ext cx="2438400" cy="1613647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dirty="0" err="1" smtClean="0"/>
              <a:t>Energoinvest</a:t>
            </a:r>
            <a:r>
              <a:rPr lang="en-GB" sz="3600" dirty="0" smtClean="0"/>
              <a:t> fraud</a:t>
            </a:r>
          </a:p>
          <a:p>
            <a:r>
              <a:rPr lang="en-GB" sz="3600" dirty="0" smtClean="0"/>
              <a:t>Atrocity crimes</a:t>
            </a:r>
          </a:p>
          <a:p>
            <a:r>
              <a:rPr lang="en-GB" sz="3600" dirty="0" smtClean="0"/>
              <a:t>[quasi]state appropriation of public and private property </a:t>
            </a:r>
          </a:p>
          <a:p>
            <a:r>
              <a:rPr lang="en-GB" sz="3600" dirty="0" smtClean="0"/>
              <a:t>Customs fraud and support for PIFWCs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451915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3621</TotalTime>
  <Words>373</Words>
  <Application>Microsoft Office PowerPoint</Application>
  <PresentationFormat>Widescreen</PresentationFormat>
  <Paragraphs>108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 Theme</vt:lpstr>
      <vt:lpstr>Bridging the gap: criminologies of atrocity, criminologies of serious economic crimes</vt:lpstr>
      <vt:lpstr>Opening remarks</vt:lpstr>
      <vt:lpstr>A meeting of minds</vt:lpstr>
      <vt:lpstr>Orientation</vt:lpstr>
      <vt:lpstr>Why study atrocity and serious economic crime together?</vt:lpstr>
      <vt:lpstr>Complex crimes &amp; criminality</vt:lpstr>
      <vt:lpstr>Interdependence: observations</vt:lpstr>
      <vt:lpstr>Interdependence: challenges</vt:lpstr>
      <vt:lpstr>Criminal careers</vt:lpstr>
      <vt:lpstr>A meeting point?</vt:lpstr>
      <vt:lpstr>Finding common ground</vt:lpstr>
      <vt:lpstr>Finding common ground</vt:lpstr>
      <vt:lpstr>Finding common ground</vt:lpstr>
      <vt:lpstr>Finding common ground</vt:lpstr>
      <vt:lpstr>The view from one shore</vt:lpstr>
      <vt:lpstr>Criminological threads</vt:lpstr>
      <vt:lpstr>van Baar and Huisman</vt:lpstr>
      <vt:lpstr>Police &amp; Atrocity in B. Krajina</vt:lpstr>
      <vt:lpstr>3 exemplars</vt:lpstr>
      <vt:lpstr>Marfleet on Egypt</vt:lpstr>
      <vt:lpstr>de Waal on South Sudan</vt:lpstr>
      <vt:lpstr>Roht-Arriaza &amp; Martinez on Venezuela</vt:lpstr>
      <vt:lpstr>Closing remarks</vt:lpstr>
      <vt:lpstr>To close</vt:lpstr>
    </vt:vector>
  </TitlesOfParts>
  <Company>University of Edinburgh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Bridging the gap: criminologies of atrocity, criminologies of serious economic crimes</dc:title>
  <dc:creator>AYDIN-AITCHISON Andy</dc:creator>
  <cp:lastModifiedBy>AYDIN-AITCHISON Andy</cp:lastModifiedBy>
  <cp:revision>43</cp:revision>
  <dcterms:created xsi:type="dcterms:W3CDTF">2020-10-26T14:30:15Z</dcterms:created>
  <dcterms:modified xsi:type="dcterms:W3CDTF">2020-11-02T19:10:47Z</dcterms:modified>
</cp:coreProperties>
</file>