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Uredite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1D37-A182-47B8-B2A5-23D609F95B1A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F04C-26DF-4FDA-BD97-AC90765913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69421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1D37-A182-47B8-B2A5-23D609F95B1A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F04C-26DF-4FDA-BD97-AC90765913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66506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1D37-A182-47B8-B2A5-23D609F95B1A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F04C-26DF-4FDA-BD97-AC90765913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09249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1D37-A182-47B8-B2A5-23D609F95B1A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F04C-26DF-4FDA-BD97-AC907659137D}" type="slidenum">
              <a:rPr lang="hr-HR" smtClean="0"/>
              <a:t>‹#›</a:t>
            </a:fld>
            <a:endParaRPr lang="hr-HR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93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1D37-A182-47B8-B2A5-23D609F95B1A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F04C-26DF-4FDA-BD97-AC90765913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69763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1D37-A182-47B8-B2A5-23D609F95B1A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F04C-26DF-4FDA-BD97-AC90765913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585016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1D37-A182-47B8-B2A5-23D609F95B1A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F04C-26DF-4FDA-BD97-AC90765913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153008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1D37-A182-47B8-B2A5-23D609F95B1A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F04C-26DF-4FDA-BD97-AC90765913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44702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1D37-A182-47B8-B2A5-23D609F95B1A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F04C-26DF-4FDA-BD97-AC90765913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5607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1D37-A182-47B8-B2A5-23D609F95B1A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F04C-26DF-4FDA-BD97-AC90765913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58077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1D37-A182-47B8-B2A5-23D609F95B1A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F04C-26DF-4FDA-BD97-AC90765913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94291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1D37-A182-47B8-B2A5-23D609F95B1A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F04C-26DF-4FDA-BD97-AC90765913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42095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1D37-A182-47B8-B2A5-23D609F95B1A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F04C-26DF-4FDA-BD97-AC90765913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95371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1D37-A182-47B8-B2A5-23D609F95B1A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F04C-26DF-4FDA-BD97-AC90765913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31387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1D37-A182-47B8-B2A5-23D609F95B1A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F04C-26DF-4FDA-BD97-AC90765913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88861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1D37-A182-47B8-B2A5-23D609F95B1A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F04C-26DF-4FDA-BD97-AC90765913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63272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1D37-A182-47B8-B2A5-23D609F95B1A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EF04C-26DF-4FDA-BD97-AC90765913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10753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2B4D1D37-A182-47B8-B2A5-23D609F95B1A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D6EF04C-26DF-4FDA-BD97-AC90765913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593305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379320" y="172373"/>
            <a:ext cx="9440034" cy="1828801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Antarctic sovereignty</a:t>
            </a:r>
            <a:r>
              <a:rPr lang="hr-HR" dirty="0">
                <a:solidFill>
                  <a:schemeClr val="bg1"/>
                </a:solidFill>
              </a:rPr>
              <a:t> </a:t>
            </a:r>
            <a:r>
              <a:rPr lang="hr-HR" dirty="0" err="1" smtClean="0">
                <a:solidFill>
                  <a:schemeClr val="bg1"/>
                </a:solidFill>
              </a:rPr>
              <a:t>and</a:t>
            </a:r>
            <a:r>
              <a:rPr lang="hr-HR" dirty="0" smtClean="0">
                <a:solidFill>
                  <a:schemeClr val="bg1"/>
                </a:solidFill>
              </a:rPr>
              <a:t> </a:t>
            </a:r>
            <a:r>
              <a:rPr lang="hr-HR" dirty="0" err="1" smtClean="0">
                <a:solidFill>
                  <a:schemeClr val="bg1"/>
                </a:solidFill>
              </a:rPr>
              <a:t>its</a:t>
            </a:r>
            <a:r>
              <a:rPr lang="hr-HR" dirty="0" smtClean="0">
                <a:solidFill>
                  <a:schemeClr val="bg1"/>
                </a:solidFill>
              </a:rPr>
              <a:t> </a:t>
            </a:r>
            <a:r>
              <a:rPr lang="hr-HR" dirty="0" err="1" smtClean="0">
                <a:solidFill>
                  <a:schemeClr val="bg1"/>
                </a:solidFill>
              </a:rPr>
              <a:t>jurisdictional</a:t>
            </a:r>
            <a:r>
              <a:rPr lang="hr-HR" dirty="0" smtClean="0">
                <a:solidFill>
                  <a:schemeClr val="bg1"/>
                </a:solidFill>
              </a:rPr>
              <a:t> </a:t>
            </a:r>
            <a:r>
              <a:rPr lang="hr-HR" dirty="0" err="1" smtClean="0">
                <a:solidFill>
                  <a:schemeClr val="bg1"/>
                </a:solidFill>
              </a:rPr>
              <a:t>implications</a:t>
            </a:r>
            <a:r>
              <a:rPr lang="en-US" dirty="0" smtClean="0">
                <a:solidFill>
                  <a:schemeClr val="bg1"/>
                </a:solidFill>
              </a:rPr>
              <a:t>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9320" y="6022363"/>
            <a:ext cx="9440034" cy="654484"/>
          </a:xfrm>
        </p:spPr>
        <p:txBody>
          <a:bodyPr>
            <a:normAutofit lnSpcReduction="10000"/>
          </a:bodyPr>
          <a:lstStyle/>
          <a:p>
            <a:r>
              <a:rPr lang="hr-HR" dirty="0" smtClean="0">
                <a:solidFill>
                  <a:schemeClr val="bg1"/>
                </a:solidFill>
              </a:rPr>
              <a:t>Nikola Besek, </a:t>
            </a:r>
            <a:r>
              <a:rPr lang="hr-HR" dirty="0" err="1" smtClean="0">
                <a:solidFill>
                  <a:schemeClr val="bg1"/>
                </a:solidFill>
              </a:rPr>
              <a:t>mag.iur</a:t>
            </a:r>
            <a:r>
              <a:rPr lang="hr-HR" dirty="0" smtClean="0">
                <a:solidFill>
                  <a:schemeClr val="bg1"/>
                </a:solidFill>
              </a:rPr>
              <a:t>.</a:t>
            </a:r>
            <a:br>
              <a:rPr lang="hr-HR" dirty="0" smtClean="0">
                <a:solidFill>
                  <a:schemeClr val="bg1"/>
                </a:solidFill>
              </a:rPr>
            </a:br>
            <a:r>
              <a:rPr lang="hr-HR" dirty="0" smtClean="0">
                <a:solidFill>
                  <a:schemeClr val="bg1"/>
                </a:solidFill>
              </a:rPr>
              <a:t>nikola.besek@gmail.com</a:t>
            </a:r>
            <a:endParaRPr lang="hr-H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4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Tourism</a:t>
            </a:r>
            <a:r>
              <a:rPr lang="hr-HR" dirty="0" smtClean="0"/>
              <a:t> vs. </a:t>
            </a:r>
            <a:r>
              <a:rPr lang="hr-HR" dirty="0" err="1" smtClean="0"/>
              <a:t>environment</a:t>
            </a:r>
            <a:endParaRPr lang="en-US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6128689" cy="4443762"/>
          </a:xfrm>
        </p:spPr>
        <p:txBody>
          <a:bodyPr/>
          <a:lstStyle/>
          <a:p>
            <a:r>
              <a:rPr lang="hr-HR" dirty="0" err="1" smtClean="0"/>
              <a:t>Protocol</a:t>
            </a:r>
            <a:r>
              <a:rPr lang="hr-HR" dirty="0" smtClean="0"/>
              <a:t> on </a:t>
            </a:r>
            <a:r>
              <a:rPr lang="hr-HR" dirty="0" err="1" smtClean="0"/>
              <a:t>Environmental</a:t>
            </a:r>
            <a:r>
              <a:rPr lang="hr-HR" dirty="0" smtClean="0"/>
              <a:t> Protection to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Antarctic</a:t>
            </a:r>
            <a:r>
              <a:rPr lang="hr-HR" dirty="0" smtClean="0"/>
              <a:t> </a:t>
            </a:r>
            <a:r>
              <a:rPr lang="hr-HR" dirty="0" err="1" smtClean="0"/>
              <a:t>Treaty</a:t>
            </a:r>
            <a:r>
              <a:rPr lang="hr-HR" dirty="0" smtClean="0"/>
              <a:t>, 1991 – </a:t>
            </a:r>
            <a:r>
              <a:rPr lang="hr-HR" dirty="0" err="1" smtClean="0"/>
              <a:t>first</a:t>
            </a:r>
            <a:r>
              <a:rPr lang="hr-HR" dirty="0" smtClean="0"/>
              <a:t> </a:t>
            </a:r>
            <a:r>
              <a:rPr lang="hr-HR" dirty="0" err="1" smtClean="0"/>
              <a:t>international</a:t>
            </a:r>
            <a:r>
              <a:rPr lang="hr-HR" dirty="0" smtClean="0"/>
              <a:t> </a:t>
            </a:r>
            <a:r>
              <a:rPr lang="hr-HR" dirty="0" err="1" smtClean="0"/>
              <a:t>treaty</a:t>
            </a:r>
            <a:r>
              <a:rPr lang="hr-HR" dirty="0" smtClean="0"/>
              <a:t> to </a:t>
            </a:r>
            <a:r>
              <a:rPr lang="hr-HR" dirty="0" err="1" smtClean="0"/>
              <a:t>regulate</a:t>
            </a:r>
            <a:r>
              <a:rPr lang="hr-HR" dirty="0" smtClean="0"/>
              <a:t> </a:t>
            </a:r>
            <a:r>
              <a:rPr lang="hr-HR" dirty="0" err="1" smtClean="0"/>
              <a:t>environmental</a:t>
            </a:r>
            <a:r>
              <a:rPr lang="hr-HR" dirty="0" smtClean="0"/>
              <a:t> </a:t>
            </a:r>
            <a:r>
              <a:rPr lang="hr-HR" dirty="0" err="1" smtClean="0"/>
              <a:t>protection</a:t>
            </a:r>
            <a:r>
              <a:rPr lang="hr-HR" dirty="0" smtClean="0"/>
              <a:t> </a:t>
            </a:r>
            <a:r>
              <a:rPr lang="hr-HR" dirty="0" err="1" smtClean="0"/>
              <a:t>outside</a:t>
            </a:r>
            <a:r>
              <a:rPr lang="hr-HR" dirty="0" smtClean="0"/>
              <a:t> </a:t>
            </a:r>
            <a:r>
              <a:rPr lang="hr-HR" dirty="0" err="1" smtClean="0"/>
              <a:t>national</a:t>
            </a:r>
            <a:r>
              <a:rPr lang="hr-HR" dirty="0" smtClean="0"/>
              <a:t> </a:t>
            </a:r>
            <a:r>
              <a:rPr lang="hr-HR" dirty="0" err="1" smtClean="0"/>
              <a:t>jurisdiction</a:t>
            </a:r>
            <a:endParaRPr lang="hr-HR" dirty="0" smtClean="0"/>
          </a:p>
          <a:p>
            <a:r>
              <a:rPr lang="hr-HR" dirty="0" err="1" smtClean="0"/>
              <a:t>tourists</a:t>
            </a:r>
            <a:r>
              <a:rPr lang="hr-HR" dirty="0" smtClean="0"/>
              <a:t> </a:t>
            </a:r>
            <a:r>
              <a:rPr lang="hr-HR" dirty="0" err="1" smtClean="0"/>
              <a:t>from</a:t>
            </a:r>
            <a:r>
              <a:rPr lang="hr-HR" dirty="0" smtClean="0"/>
              <a:t> </a:t>
            </a:r>
            <a:r>
              <a:rPr lang="hr-HR" dirty="0" err="1" smtClean="0"/>
              <a:t>non-member</a:t>
            </a:r>
            <a:r>
              <a:rPr lang="hr-HR" dirty="0" smtClean="0"/>
              <a:t> </a:t>
            </a:r>
            <a:r>
              <a:rPr lang="hr-HR" dirty="0" err="1" smtClean="0"/>
              <a:t>states</a:t>
            </a:r>
            <a:r>
              <a:rPr lang="hr-HR" dirty="0" smtClean="0"/>
              <a:t> </a:t>
            </a:r>
            <a:r>
              <a:rPr lang="hr-HR" dirty="0" err="1" smtClean="0"/>
              <a:t>not</a:t>
            </a:r>
            <a:r>
              <a:rPr lang="hr-HR" dirty="0" smtClean="0"/>
              <a:t> </a:t>
            </a:r>
            <a:r>
              <a:rPr lang="hr-HR" dirty="0" err="1" smtClean="0"/>
              <a:t>bound</a:t>
            </a:r>
            <a:r>
              <a:rPr lang="hr-HR" dirty="0" smtClean="0"/>
              <a:t> </a:t>
            </a:r>
            <a:r>
              <a:rPr lang="hr-HR" dirty="0" err="1" smtClean="0"/>
              <a:t>by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Protocol</a:t>
            </a:r>
            <a:endParaRPr lang="hr-HR" dirty="0" smtClean="0"/>
          </a:p>
          <a:p>
            <a:r>
              <a:rPr lang="hr-HR" dirty="0" smtClean="0"/>
              <a:t>≈40%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vessels</a:t>
            </a:r>
            <a:r>
              <a:rPr lang="hr-HR" dirty="0" smtClean="0"/>
              <a:t> </a:t>
            </a:r>
            <a:r>
              <a:rPr lang="hr-HR" dirty="0" err="1" smtClean="0"/>
              <a:t>from</a:t>
            </a:r>
            <a:r>
              <a:rPr lang="hr-HR" dirty="0" smtClean="0"/>
              <a:t> </a:t>
            </a:r>
            <a:r>
              <a:rPr lang="hr-HR" dirty="0" err="1" smtClean="0"/>
              <a:t>non-member</a:t>
            </a:r>
            <a:r>
              <a:rPr lang="hr-HR" dirty="0" smtClean="0"/>
              <a:t> </a:t>
            </a:r>
            <a:r>
              <a:rPr lang="hr-HR" dirty="0" err="1" smtClean="0"/>
              <a:t>states</a:t>
            </a:r>
            <a:r>
              <a:rPr lang="hr-HR" dirty="0" smtClean="0"/>
              <a:t> (</a:t>
            </a:r>
            <a:r>
              <a:rPr lang="hr-HR" dirty="0" err="1" smtClean="0"/>
              <a:t>not</a:t>
            </a:r>
            <a:r>
              <a:rPr lang="hr-HR" dirty="0" smtClean="0"/>
              <a:t> </a:t>
            </a:r>
            <a:r>
              <a:rPr lang="hr-HR" dirty="0" err="1" smtClean="0"/>
              <a:t>bound</a:t>
            </a:r>
            <a:r>
              <a:rPr lang="hr-HR" dirty="0" smtClean="0"/>
              <a:t>) – </a:t>
            </a:r>
            <a:r>
              <a:rPr lang="hr-HR" dirty="0" err="1" smtClean="0"/>
              <a:t>flag</a:t>
            </a:r>
            <a:r>
              <a:rPr lang="hr-HR" dirty="0" smtClean="0"/>
              <a:t> </a:t>
            </a:r>
            <a:r>
              <a:rPr lang="hr-HR" dirty="0" err="1" smtClean="0"/>
              <a:t>state</a:t>
            </a:r>
            <a:r>
              <a:rPr lang="hr-HR" dirty="0" smtClean="0"/>
              <a:t> </a:t>
            </a:r>
            <a:r>
              <a:rPr lang="hr-HR" dirty="0" err="1" smtClean="0"/>
              <a:t>jurisdiction</a:t>
            </a:r>
            <a:r>
              <a:rPr lang="hr-HR" dirty="0"/>
              <a:t> </a:t>
            </a:r>
            <a:r>
              <a:rPr lang="hr-HR" dirty="0" smtClean="0"/>
              <a:t>+ no </a:t>
            </a:r>
            <a:r>
              <a:rPr lang="hr-HR" dirty="0" err="1" smtClean="0"/>
              <a:t>sovereign</a:t>
            </a:r>
            <a:r>
              <a:rPr lang="hr-HR" dirty="0" smtClean="0"/>
              <a:t> </a:t>
            </a:r>
            <a:r>
              <a:rPr lang="hr-HR" dirty="0" err="1" smtClean="0"/>
              <a:t>state</a:t>
            </a:r>
            <a:r>
              <a:rPr lang="hr-HR" dirty="0" smtClean="0"/>
              <a:t> to </a:t>
            </a:r>
            <a:r>
              <a:rPr lang="hr-HR" dirty="0" err="1" smtClean="0"/>
              <a:t>protect</a:t>
            </a:r>
            <a:r>
              <a:rPr lang="hr-HR" dirty="0" smtClean="0"/>
              <a:t> </a:t>
            </a:r>
            <a:r>
              <a:rPr lang="hr-HR" dirty="0" err="1" smtClean="0"/>
              <a:t>territorial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internal</a:t>
            </a:r>
            <a:r>
              <a:rPr lang="hr-HR" dirty="0" smtClean="0"/>
              <a:t> </a:t>
            </a:r>
            <a:r>
              <a:rPr lang="hr-HR" dirty="0" err="1" smtClean="0"/>
              <a:t>waters</a:t>
            </a:r>
            <a:endParaRPr lang="hr-HR" dirty="0" smtClean="0"/>
          </a:p>
          <a:p>
            <a:r>
              <a:rPr lang="hr-HR" dirty="0" err="1" smtClean="0"/>
              <a:t>tourism</a:t>
            </a:r>
            <a:r>
              <a:rPr lang="hr-HR" dirty="0" smtClean="0"/>
              <a:t> </a:t>
            </a:r>
            <a:r>
              <a:rPr lang="hr-HR" dirty="0" err="1" smtClean="0"/>
              <a:t>not</a:t>
            </a:r>
            <a:r>
              <a:rPr lang="hr-HR" dirty="0" smtClean="0"/>
              <a:t> </a:t>
            </a:r>
            <a:r>
              <a:rPr lang="hr-HR" dirty="0" err="1" smtClean="0"/>
              <a:t>regulated</a:t>
            </a:r>
            <a:r>
              <a:rPr lang="hr-HR" dirty="0" smtClean="0"/>
              <a:t> – „</a:t>
            </a:r>
            <a:r>
              <a:rPr lang="hr-HR" dirty="0" err="1" smtClean="0"/>
              <a:t>supports</a:t>
            </a:r>
            <a:r>
              <a:rPr lang="hr-HR" dirty="0" smtClean="0"/>
              <a:t>” </a:t>
            </a:r>
            <a:r>
              <a:rPr lang="hr-HR" dirty="0" err="1" smtClean="0"/>
              <a:t>claims</a:t>
            </a:r>
            <a:endParaRPr lang="hr-HR" dirty="0" smtClean="0"/>
          </a:p>
          <a:p>
            <a:r>
              <a:rPr lang="hr-HR" dirty="0" smtClean="0"/>
              <a:t>2019/2020 </a:t>
            </a:r>
            <a:r>
              <a:rPr lang="hr-HR" dirty="0" err="1" smtClean="0"/>
              <a:t>season</a:t>
            </a:r>
            <a:r>
              <a:rPr lang="hr-HR" dirty="0" smtClean="0"/>
              <a:t> - ≈75 000 </a:t>
            </a:r>
            <a:r>
              <a:rPr lang="hr-HR" dirty="0" err="1" smtClean="0"/>
              <a:t>tourists</a:t>
            </a:r>
            <a:r>
              <a:rPr lang="hr-HR" dirty="0" smtClean="0"/>
              <a:t> (IAATO </a:t>
            </a:r>
            <a:r>
              <a:rPr lang="hr-HR" dirty="0" err="1" smtClean="0"/>
              <a:t>statistics</a:t>
            </a:r>
            <a:r>
              <a:rPr lang="hr-HR" dirty="0" smtClean="0"/>
              <a:t>)</a:t>
            </a:r>
          </a:p>
        </p:txBody>
      </p:sp>
      <p:pic>
        <p:nvPicPr>
          <p:cNvPr id="7" name="Rezervirano mjesto sadržaja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353" y="1732449"/>
            <a:ext cx="3166226" cy="2373800"/>
          </a:xfr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352" y="4258648"/>
            <a:ext cx="3166227" cy="2373800"/>
          </a:xfrm>
          <a:prstGeom prst="rect">
            <a:avLst/>
          </a:prstGeom>
        </p:spPr>
      </p:pic>
      <p:sp>
        <p:nvSpPr>
          <p:cNvPr id="9" name="TekstniOkvir 8"/>
          <p:cNvSpPr txBox="1"/>
          <p:nvPr/>
        </p:nvSpPr>
        <p:spPr>
          <a:xfrm>
            <a:off x="10607636" y="3459918"/>
            <a:ext cx="1319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Cruise-</a:t>
            </a:r>
            <a:r>
              <a:rPr lang="hr-HR" dirty="0" err="1" smtClean="0"/>
              <a:t>only</a:t>
            </a:r>
            <a:r>
              <a:rPr lang="hr-HR" dirty="0" smtClean="0"/>
              <a:t> </a:t>
            </a:r>
            <a:r>
              <a:rPr lang="hr-HR" dirty="0" err="1" smtClean="0"/>
              <a:t>visits</a:t>
            </a:r>
            <a:endParaRPr lang="en-US" dirty="0"/>
          </a:p>
        </p:txBody>
      </p:sp>
      <p:sp>
        <p:nvSpPr>
          <p:cNvPr id="10" name="TekstniOkvir 9"/>
          <p:cNvSpPr txBox="1"/>
          <p:nvPr/>
        </p:nvSpPr>
        <p:spPr>
          <a:xfrm>
            <a:off x="10607636" y="6263116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err="1" smtClean="0"/>
              <a:t>Landed</a:t>
            </a:r>
            <a:r>
              <a:rPr lang="hr-HR" dirty="0" smtClean="0"/>
              <a:t> </a:t>
            </a:r>
            <a:r>
              <a:rPr lang="hr-HR" dirty="0" err="1" smtClean="0"/>
              <a:t>visits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82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Conclusion</a:t>
            </a:r>
            <a:endParaRPr lang="en-US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art. IV – </a:t>
            </a:r>
            <a:r>
              <a:rPr lang="hr-HR" dirty="0" err="1" smtClean="0"/>
              <a:t>great</a:t>
            </a:r>
            <a:r>
              <a:rPr lang="hr-HR" dirty="0" smtClean="0"/>
              <a:t> </a:t>
            </a:r>
            <a:r>
              <a:rPr lang="hr-HR" dirty="0" err="1" smtClean="0"/>
              <a:t>innovation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1950s, </a:t>
            </a:r>
            <a:r>
              <a:rPr lang="hr-HR" dirty="0" err="1" smtClean="0"/>
              <a:t>now</a:t>
            </a:r>
            <a:r>
              <a:rPr lang="hr-HR" dirty="0" smtClean="0"/>
              <a:t> a </a:t>
            </a:r>
            <a:r>
              <a:rPr lang="hr-HR" dirty="0" err="1" smtClean="0"/>
              <a:t>hindrance</a:t>
            </a:r>
            <a:r>
              <a:rPr lang="hr-HR" dirty="0" smtClean="0"/>
              <a:t> to </a:t>
            </a:r>
            <a:r>
              <a:rPr lang="hr-HR" dirty="0" err="1" smtClean="0"/>
              <a:t>improvement</a:t>
            </a:r>
            <a:endParaRPr lang="hr-HR" dirty="0" smtClean="0"/>
          </a:p>
          <a:p>
            <a:r>
              <a:rPr lang="hr-HR" dirty="0" err="1" smtClean="0"/>
              <a:t>root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all</a:t>
            </a:r>
            <a:r>
              <a:rPr lang="hr-HR" dirty="0" smtClean="0"/>
              <a:t> </a:t>
            </a:r>
            <a:r>
              <a:rPr lang="hr-HR" dirty="0" err="1" smtClean="0"/>
              <a:t>problems</a:t>
            </a:r>
            <a:r>
              <a:rPr lang="hr-HR" dirty="0" smtClean="0"/>
              <a:t> – </a:t>
            </a:r>
            <a:r>
              <a:rPr lang="hr-HR" dirty="0" err="1" smtClean="0"/>
              <a:t>unresolved</a:t>
            </a:r>
            <a:r>
              <a:rPr lang="hr-HR" dirty="0" smtClean="0"/>
              <a:t> </a:t>
            </a:r>
            <a:r>
              <a:rPr lang="hr-HR" dirty="0" err="1" smtClean="0"/>
              <a:t>sovereignty</a:t>
            </a:r>
            <a:r>
              <a:rPr lang="hr-HR" dirty="0" smtClean="0"/>
              <a:t> </a:t>
            </a:r>
            <a:r>
              <a:rPr lang="hr-HR" dirty="0" err="1" smtClean="0"/>
              <a:t>issues</a:t>
            </a:r>
            <a:r>
              <a:rPr lang="hr-HR" dirty="0" smtClean="0"/>
              <a:t> (</a:t>
            </a:r>
            <a:r>
              <a:rPr lang="hr-HR" dirty="0" err="1" smtClean="0"/>
              <a:t>states</a:t>
            </a:r>
            <a:r>
              <a:rPr lang="hr-HR" dirty="0" smtClean="0"/>
              <a:t> </a:t>
            </a:r>
            <a:r>
              <a:rPr lang="hr-HR" dirty="0" err="1" smtClean="0"/>
              <a:t>clinging</a:t>
            </a:r>
            <a:r>
              <a:rPr lang="hr-HR" dirty="0" smtClean="0"/>
              <a:t> to </a:t>
            </a:r>
            <a:r>
              <a:rPr lang="hr-HR" dirty="0" err="1" smtClean="0"/>
              <a:t>possible</a:t>
            </a:r>
            <a:r>
              <a:rPr lang="hr-HR" dirty="0" smtClean="0"/>
              <a:t> </a:t>
            </a:r>
            <a:r>
              <a:rPr lang="hr-HR" dirty="0" err="1" smtClean="0"/>
              <a:t>exploitation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resources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profit </a:t>
            </a:r>
            <a:r>
              <a:rPr lang="hr-HR" dirty="0" err="1" smtClean="0"/>
              <a:t>in</a:t>
            </a:r>
            <a:r>
              <a:rPr lang="hr-HR" dirty="0" smtClean="0"/>
              <a:t> a </a:t>
            </a:r>
            <a:r>
              <a:rPr lang="hr-HR" dirty="0" err="1" smtClean="0"/>
              <a:t>fragile</a:t>
            </a:r>
            <a:r>
              <a:rPr lang="hr-HR" dirty="0" smtClean="0"/>
              <a:t> </a:t>
            </a:r>
            <a:r>
              <a:rPr lang="hr-HR" dirty="0" err="1" smtClean="0"/>
              <a:t>ecosystem</a:t>
            </a:r>
            <a:r>
              <a:rPr lang="hr-HR" dirty="0" smtClean="0"/>
              <a:t>)</a:t>
            </a:r>
          </a:p>
          <a:p>
            <a:r>
              <a:rPr lang="hr-HR" dirty="0" err="1" smtClean="0"/>
              <a:t>unanimous</a:t>
            </a:r>
            <a:r>
              <a:rPr lang="hr-HR" dirty="0" smtClean="0"/>
              <a:t> </a:t>
            </a:r>
            <a:r>
              <a:rPr lang="hr-HR" dirty="0" err="1" smtClean="0"/>
              <a:t>decision-making</a:t>
            </a:r>
            <a:r>
              <a:rPr lang="hr-HR" dirty="0" smtClean="0"/>
              <a:t> (12 to 54 </a:t>
            </a:r>
            <a:r>
              <a:rPr lang="hr-HR" dirty="0" err="1" smtClean="0"/>
              <a:t>parties</a:t>
            </a:r>
            <a:r>
              <a:rPr lang="hr-HR" dirty="0" smtClean="0"/>
              <a:t>) </a:t>
            </a:r>
            <a:r>
              <a:rPr lang="hr-HR" dirty="0" err="1" smtClean="0"/>
              <a:t>blocks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regulation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tourism</a:t>
            </a:r>
            <a:r>
              <a:rPr lang="hr-HR" dirty="0" smtClean="0"/>
              <a:t>, </a:t>
            </a:r>
            <a:r>
              <a:rPr lang="hr-HR" dirty="0" err="1" smtClean="0"/>
              <a:t>enactment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a </a:t>
            </a:r>
            <a:r>
              <a:rPr lang="hr-HR" dirty="0" err="1" smtClean="0"/>
              <a:t>criminal</a:t>
            </a:r>
            <a:r>
              <a:rPr lang="hr-HR" dirty="0" smtClean="0"/>
              <a:t> </a:t>
            </a:r>
            <a:r>
              <a:rPr lang="hr-HR" dirty="0" err="1" smtClean="0"/>
              <a:t>code</a:t>
            </a:r>
            <a:r>
              <a:rPr lang="hr-HR" dirty="0" smtClean="0"/>
              <a:t> (</a:t>
            </a:r>
            <a:r>
              <a:rPr lang="hr-HR" dirty="0" err="1" smtClean="0"/>
              <a:t>solution</a:t>
            </a:r>
            <a:r>
              <a:rPr lang="hr-HR" dirty="0" smtClean="0"/>
              <a:t>: </a:t>
            </a:r>
            <a:r>
              <a:rPr lang="hr-HR" dirty="0" err="1" smtClean="0"/>
              <a:t>switch</a:t>
            </a:r>
            <a:r>
              <a:rPr lang="hr-HR" dirty="0" smtClean="0"/>
              <a:t> to a 2/3 </a:t>
            </a:r>
            <a:r>
              <a:rPr lang="hr-HR" dirty="0" err="1" smtClean="0"/>
              <a:t>majority</a:t>
            </a:r>
            <a:r>
              <a:rPr lang="hr-HR" dirty="0" smtClean="0"/>
              <a:t> </a:t>
            </a:r>
            <a:r>
              <a:rPr lang="hr-HR" dirty="0" err="1" smtClean="0"/>
              <a:t>without</a:t>
            </a:r>
            <a:r>
              <a:rPr lang="hr-HR" dirty="0" smtClean="0"/>
              <a:t> </a:t>
            </a:r>
            <a:r>
              <a:rPr lang="hr-HR" dirty="0" err="1" smtClean="0"/>
              <a:t>undemocratic</a:t>
            </a:r>
            <a:r>
              <a:rPr lang="hr-HR" dirty="0" smtClean="0"/>
              <a:t> </a:t>
            </a:r>
            <a:r>
              <a:rPr lang="hr-HR" dirty="0" err="1" smtClean="0"/>
              <a:t>distinction</a:t>
            </a:r>
            <a:r>
              <a:rPr lang="hr-HR" dirty="0" smtClean="0"/>
              <a:t> </a:t>
            </a:r>
            <a:r>
              <a:rPr lang="hr-HR" dirty="0" err="1" smtClean="0"/>
              <a:t>between</a:t>
            </a:r>
            <a:r>
              <a:rPr lang="hr-HR" dirty="0" smtClean="0"/>
              <a:t> </a:t>
            </a:r>
            <a:r>
              <a:rPr lang="hr-HR" dirty="0" err="1" smtClean="0"/>
              <a:t>parties</a:t>
            </a:r>
            <a:r>
              <a:rPr lang="hr-HR" dirty="0" smtClean="0"/>
              <a:t>)</a:t>
            </a:r>
          </a:p>
          <a:p>
            <a:r>
              <a:rPr lang="hr-HR" dirty="0" err="1" smtClean="0"/>
              <a:t>utopian</a:t>
            </a:r>
            <a:r>
              <a:rPr lang="hr-HR" dirty="0" smtClean="0"/>
              <a:t>, but a </a:t>
            </a:r>
            <a:r>
              <a:rPr lang="hr-HR" dirty="0" err="1" smtClean="0"/>
              <a:t>common</a:t>
            </a:r>
            <a:r>
              <a:rPr lang="hr-HR" dirty="0" smtClean="0"/>
              <a:t> </a:t>
            </a:r>
            <a:r>
              <a:rPr lang="hr-HR" dirty="0" err="1" smtClean="0"/>
              <a:t>sense</a:t>
            </a:r>
            <a:r>
              <a:rPr lang="hr-HR" dirty="0" smtClean="0"/>
              <a:t> </a:t>
            </a:r>
            <a:r>
              <a:rPr lang="hr-HR" dirty="0" err="1" smtClean="0"/>
              <a:t>solution</a:t>
            </a:r>
            <a:r>
              <a:rPr lang="hr-HR" dirty="0" smtClean="0"/>
              <a:t>:</a:t>
            </a:r>
          </a:p>
          <a:p>
            <a:pPr lvl="1"/>
            <a:r>
              <a:rPr lang="hr-HR" dirty="0" err="1" smtClean="0"/>
              <a:t>radical</a:t>
            </a:r>
            <a:r>
              <a:rPr lang="hr-HR" dirty="0" smtClean="0"/>
              <a:t> </a:t>
            </a:r>
            <a:r>
              <a:rPr lang="hr-HR" dirty="0" err="1" smtClean="0"/>
              <a:t>shift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thinking</a:t>
            </a:r>
            <a:r>
              <a:rPr lang="hr-HR" dirty="0"/>
              <a:t> </a:t>
            </a:r>
            <a:r>
              <a:rPr lang="hr-HR" dirty="0" smtClean="0"/>
              <a:t>- </a:t>
            </a:r>
            <a:r>
              <a:rPr lang="hr-HR" dirty="0" err="1" smtClean="0"/>
              <a:t>renunciation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territorial</a:t>
            </a:r>
            <a:r>
              <a:rPr lang="hr-HR" dirty="0" smtClean="0"/>
              <a:t> </a:t>
            </a:r>
            <a:r>
              <a:rPr lang="hr-HR" dirty="0" err="1" smtClean="0"/>
              <a:t>claims</a:t>
            </a:r>
            <a:r>
              <a:rPr lang="hr-HR" dirty="0" smtClean="0"/>
              <a:t>, </a:t>
            </a:r>
            <a:r>
              <a:rPr lang="hr-HR" dirty="0" err="1" smtClean="0"/>
              <a:t>understanding</a:t>
            </a:r>
            <a:r>
              <a:rPr lang="hr-HR" dirty="0" smtClean="0"/>
              <a:t> </a:t>
            </a:r>
            <a:r>
              <a:rPr lang="hr-HR" dirty="0" err="1" smtClean="0"/>
              <a:t>that</a:t>
            </a:r>
            <a:r>
              <a:rPr lang="hr-HR" dirty="0" smtClean="0"/>
              <a:t> de </a:t>
            </a:r>
            <a:r>
              <a:rPr lang="hr-HR" dirty="0" err="1" smtClean="0"/>
              <a:t>iure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de facto </a:t>
            </a:r>
            <a:r>
              <a:rPr lang="hr-HR" dirty="0" err="1" smtClean="0"/>
              <a:t>Antarctic</a:t>
            </a:r>
            <a:r>
              <a:rPr lang="hr-HR" dirty="0" smtClean="0"/>
              <a:t> </a:t>
            </a:r>
            <a:r>
              <a:rPr lang="hr-HR" dirty="0" err="1" smtClean="0"/>
              <a:t>belongs</a:t>
            </a:r>
            <a:r>
              <a:rPr lang="hr-HR" dirty="0" smtClean="0"/>
              <a:t> to no </a:t>
            </a:r>
            <a:r>
              <a:rPr lang="hr-HR" dirty="0" err="1" smtClean="0"/>
              <a:t>state</a:t>
            </a:r>
            <a:r>
              <a:rPr lang="hr-HR" dirty="0" smtClean="0"/>
              <a:t> but to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humankind</a:t>
            </a:r>
            <a:r>
              <a:rPr lang="hr-HR" dirty="0" smtClean="0"/>
              <a:t> as a </a:t>
            </a:r>
            <a:r>
              <a:rPr lang="hr-HR" dirty="0" err="1" smtClean="0"/>
              <a:t>whole</a:t>
            </a:r>
            <a:r>
              <a:rPr lang="hr-HR" dirty="0" smtClean="0"/>
              <a:t>, </a:t>
            </a:r>
            <a:r>
              <a:rPr lang="hr-HR" dirty="0" err="1" smtClean="0"/>
              <a:t>and</a:t>
            </a:r>
            <a:r>
              <a:rPr lang="hr-HR" dirty="0" smtClean="0"/>
              <a:t> most </a:t>
            </a:r>
            <a:r>
              <a:rPr lang="hr-HR" dirty="0" err="1" smtClean="0"/>
              <a:t>importantly</a:t>
            </a:r>
            <a:r>
              <a:rPr lang="hr-HR" dirty="0" smtClean="0"/>
              <a:t> to stop </a:t>
            </a:r>
            <a:r>
              <a:rPr lang="hr-HR" dirty="0" err="1" smtClean="0"/>
              <a:t>looking</a:t>
            </a:r>
            <a:r>
              <a:rPr lang="hr-HR" dirty="0" smtClean="0"/>
              <a:t> at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Antarctic</a:t>
            </a:r>
            <a:r>
              <a:rPr lang="hr-HR" dirty="0" smtClean="0"/>
              <a:t> </a:t>
            </a:r>
            <a:r>
              <a:rPr lang="hr-HR" dirty="0" err="1" smtClean="0"/>
              <a:t>environment</a:t>
            </a:r>
            <a:r>
              <a:rPr lang="hr-HR" dirty="0" smtClean="0"/>
              <a:t> (</a:t>
            </a:r>
            <a:r>
              <a:rPr lang="hr-HR" dirty="0" err="1" smtClean="0"/>
              <a:t>plants</a:t>
            </a:r>
            <a:r>
              <a:rPr lang="hr-HR" dirty="0" smtClean="0"/>
              <a:t>, </a:t>
            </a:r>
            <a:r>
              <a:rPr lang="hr-HR" dirty="0" err="1" smtClean="0"/>
              <a:t>wildlife</a:t>
            </a:r>
            <a:r>
              <a:rPr lang="hr-HR" dirty="0" smtClean="0"/>
              <a:t>, mineral </a:t>
            </a:r>
            <a:r>
              <a:rPr lang="hr-HR" dirty="0" err="1" smtClean="0"/>
              <a:t>resources</a:t>
            </a:r>
            <a:r>
              <a:rPr lang="hr-HR" dirty="0" smtClean="0"/>
              <a:t>, </a:t>
            </a:r>
            <a:r>
              <a:rPr lang="hr-HR" dirty="0" err="1" smtClean="0"/>
              <a:t>ecosystem</a:t>
            </a:r>
            <a:r>
              <a:rPr lang="hr-HR" dirty="0" smtClean="0"/>
              <a:t>)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terms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monetary</a:t>
            </a:r>
            <a:r>
              <a:rPr lang="hr-HR" dirty="0" smtClean="0"/>
              <a:t> </a:t>
            </a:r>
            <a:r>
              <a:rPr lang="hr-HR" dirty="0" err="1" smtClean="0"/>
              <a:t>value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resources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protecting</a:t>
            </a:r>
            <a:r>
              <a:rPr lang="hr-HR" dirty="0" smtClean="0"/>
              <a:t> </a:t>
            </a:r>
            <a:r>
              <a:rPr lang="hr-HR" dirty="0" err="1" smtClean="0"/>
              <a:t>it</a:t>
            </a:r>
            <a:r>
              <a:rPr lang="hr-HR" dirty="0" smtClean="0"/>
              <a:t> </a:t>
            </a:r>
            <a:r>
              <a:rPr lang="hr-HR" dirty="0" err="1" smtClean="0"/>
              <a:t>per</a:t>
            </a:r>
            <a:r>
              <a:rPr lang="hr-HR" dirty="0" smtClean="0"/>
              <a:t> se</a:t>
            </a:r>
          </a:p>
        </p:txBody>
      </p:sp>
    </p:spTree>
    <p:extLst>
      <p:ext uri="{BB962C8B-B14F-4D97-AF65-F5344CB8AC3E}">
        <p14:creationId xmlns:p14="http://schemas.microsoft.com/office/powerpoint/2010/main" val="101926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21" y="166687"/>
            <a:ext cx="4666087" cy="3082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470" y="166687"/>
            <a:ext cx="4649639" cy="3065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964" y="3326920"/>
            <a:ext cx="4806720" cy="34448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kstniOkvir 7"/>
          <p:cNvSpPr txBox="1"/>
          <p:nvPr/>
        </p:nvSpPr>
        <p:spPr>
          <a:xfrm>
            <a:off x="475847" y="3326920"/>
            <a:ext cx="23895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err="1" smtClean="0"/>
              <a:t>Lowest</a:t>
            </a:r>
            <a:r>
              <a:rPr lang="hr-HR" dirty="0" smtClean="0"/>
              <a:t> temperature </a:t>
            </a:r>
            <a:r>
              <a:rPr lang="hr-HR" dirty="0" err="1" smtClean="0"/>
              <a:t>recorded</a:t>
            </a:r>
            <a:r>
              <a:rPr lang="hr-HR" dirty="0" smtClean="0"/>
              <a:t> on </a:t>
            </a:r>
            <a:r>
              <a:rPr lang="hr-HR" dirty="0" err="1" smtClean="0"/>
              <a:t>Earth</a:t>
            </a:r>
            <a:r>
              <a:rPr lang="hr-HR" dirty="0" smtClean="0"/>
              <a:t>, </a:t>
            </a:r>
            <a:r>
              <a:rPr lang="hr-HR" dirty="0" err="1" smtClean="0"/>
              <a:t>Vostok</a:t>
            </a:r>
            <a:r>
              <a:rPr lang="hr-HR" dirty="0" smtClean="0"/>
              <a:t> </a:t>
            </a:r>
            <a:r>
              <a:rPr lang="hr-HR" dirty="0" err="1" smtClean="0"/>
              <a:t>station</a:t>
            </a:r>
            <a:endParaRPr lang="en-US" dirty="0"/>
          </a:p>
        </p:txBody>
      </p:sp>
      <p:sp>
        <p:nvSpPr>
          <p:cNvPr id="9" name="TekstniOkvir 8"/>
          <p:cNvSpPr txBox="1"/>
          <p:nvPr/>
        </p:nvSpPr>
        <p:spPr>
          <a:xfrm>
            <a:off x="9010289" y="3419253"/>
            <a:ext cx="271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err="1" smtClean="0"/>
              <a:t>Penguins</a:t>
            </a:r>
            <a:r>
              <a:rPr lang="hr-HR" dirty="0" smtClean="0"/>
              <a:t> on </a:t>
            </a:r>
            <a:r>
              <a:rPr lang="hr-HR" dirty="0" err="1" smtClean="0"/>
              <a:t>Paulet</a:t>
            </a:r>
            <a:r>
              <a:rPr lang="hr-HR" dirty="0" smtClean="0"/>
              <a:t> Island</a:t>
            </a:r>
            <a:endParaRPr lang="en-US" dirty="0"/>
          </a:p>
        </p:txBody>
      </p:sp>
      <p:sp>
        <p:nvSpPr>
          <p:cNvPr id="10" name="TekstniOkvir 9"/>
          <p:cNvSpPr txBox="1"/>
          <p:nvPr/>
        </p:nvSpPr>
        <p:spPr>
          <a:xfrm>
            <a:off x="8656606" y="6254151"/>
            <a:ext cx="1245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err="1" smtClean="0"/>
              <a:t>South</a:t>
            </a:r>
            <a:r>
              <a:rPr lang="hr-HR" dirty="0" smtClean="0"/>
              <a:t> Pole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47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Human </a:t>
            </a:r>
            <a:r>
              <a:rPr lang="hr-HR" dirty="0" err="1" smtClean="0"/>
              <a:t>contact</a:t>
            </a:r>
            <a:r>
              <a:rPr lang="hr-HR" dirty="0" smtClean="0"/>
              <a:t> </a:t>
            </a:r>
            <a:r>
              <a:rPr lang="hr-HR" dirty="0" err="1" smtClean="0"/>
              <a:t>with</a:t>
            </a:r>
            <a:r>
              <a:rPr lang="hr-HR" dirty="0" smtClean="0"/>
              <a:t> </a:t>
            </a:r>
            <a:r>
              <a:rPr lang="hr-HR" dirty="0" err="1" smtClean="0"/>
              <a:t>Antarctic</a:t>
            </a:r>
            <a:r>
              <a:rPr lang="hr-HR" dirty="0" smtClean="0"/>
              <a:t> </a:t>
            </a:r>
            <a:r>
              <a:rPr lang="hr-HR" dirty="0" err="1" smtClean="0"/>
              <a:t>land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19th </a:t>
            </a:r>
            <a:r>
              <a:rPr lang="hr-HR" dirty="0" err="1" smtClean="0"/>
              <a:t>century</a:t>
            </a:r>
            <a:endParaRPr lang="en-US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913795" y="2183659"/>
            <a:ext cx="5060497" cy="3135687"/>
          </a:xfrm>
        </p:spPr>
        <p:txBody>
          <a:bodyPr/>
          <a:lstStyle/>
          <a:p>
            <a:endParaRPr lang="hr-HR" dirty="0" smtClean="0"/>
          </a:p>
          <a:p>
            <a:r>
              <a:rPr lang="hr-HR" dirty="0" err="1" smtClean="0"/>
              <a:t>Bransfield</a:t>
            </a:r>
            <a:r>
              <a:rPr lang="hr-HR" dirty="0" smtClean="0"/>
              <a:t>, 1820</a:t>
            </a:r>
          </a:p>
          <a:p>
            <a:r>
              <a:rPr lang="hr-HR" dirty="0" err="1" smtClean="0"/>
              <a:t>whale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seal</a:t>
            </a:r>
            <a:r>
              <a:rPr lang="hr-HR" dirty="0" smtClean="0"/>
              <a:t> </a:t>
            </a:r>
            <a:r>
              <a:rPr lang="hr-HR" dirty="0" err="1" smtClean="0"/>
              <a:t>hunting</a:t>
            </a:r>
            <a:endParaRPr lang="hr-HR" dirty="0" smtClean="0"/>
          </a:p>
          <a:p>
            <a:r>
              <a:rPr lang="hr-HR" dirty="0" err="1" smtClean="0"/>
              <a:t>lots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natural</a:t>
            </a:r>
            <a:r>
              <a:rPr lang="hr-HR" dirty="0" smtClean="0"/>
              <a:t> </a:t>
            </a:r>
            <a:r>
              <a:rPr lang="hr-HR" dirty="0" err="1" smtClean="0"/>
              <a:t>resources</a:t>
            </a:r>
            <a:r>
              <a:rPr lang="hr-HR" dirty="0" smtClean="0"/>
              <a:t>, mineral </a:t>
            </a:r>
            <a:r>
              <a:rPr lang="hr-HR" dirty="0" err="1" smtClean="0"/>
              <a:t>not</a:t>
            </a:r>
            <a:r>
              <a:rPr lang="hr-HR" dirty="0" smtClean="0"/>
              <a:t> </a:t>
            </a:r>
            <a:r>
              <a:rPr lang="hr-HR" dirty="0" err="1" smtClean="0"/>
              <a:t>yet</a:t>
            </a:r>
            <a:r>
              <a:rPr lang="hr-HR" dirty="0" smtClean="0"/>
              <a:t> </a:t>
            </a:r>
            <a:r>
              <a:rPr lang="hr-HR" dirty="0" err="1" smtClean="0"/>
              <a:t>discovered</a:t>
            </a:r>
            <a:endParaRPr lang="hr-HR" dirty="0" smtClean="0"/>
          </a:p>
          <a:p>
            <a:r>
              <a:rPr lang="hr-HR" dirty="0" err="1" smtClean="0"/>
              <a:t>nudge</a:t>
            </a:r>
            <a:r>
              <a:rPr lang="hr-HR" dirty="0" smtClean="0"/>
              <a:t> to </a:t>
            </a:r>
            <a:r>
              <a:rPr lang="hr-HR" dirty="0" err="1" smtClean="0"/>
              <a:t>secure</a:t>
            </a:r>
            <a:r>
              <a:rPr lang="hr-HR" dirty="0" smtClean="0"/>
              <a:t> </a:t>
            </a:r>
            <a:r>
              <a:rPr lang="hr-HR" dirty="0" err="1" smtClean="0"/>
              <a:t>positions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/>
              <a:t> </a:t>
            </a:r>
            <a:r>
              <a:rPr lang="hr-HR" dirty="0" err="1" smtClean="0"/>
              <a:t>case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mineral </a:t>
            </a:r>
            <a:r>
              <a:rPr lang="hr-HR" dirty="0" err="1" smtClean="0"/>
              <a:t>discovery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exploitation</a:t>
            </a:r>
            <a:endParaRPr lang="hr-HR" dirty="0" smtClean="0"/>
          </a:p>
          <a:p>
            <a:pPr marL="36900" indent="0">
              <a:buNone/>
            </a:pPr>
            <a:endParaRPr lang="en-US" dirty="0"/>
          </a:p>
        </p:txBody>
      </p:sp>
      <p:pic>
        <p:nvPicPr>
          <p:cNvPr id="5" name="Rezervirano mjesto sadržaja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743" y="1741000"/>
            <a:ext cx="3653833" cy="2020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744" y="3990425"/>
            <a:ext cx="3653833" cy="2436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kstniOkvir 6"/>
          <p:cNvSpPr txBox="1"/>
          <p:nvPr/>
        </p:nvSpPr>
        <p:spPr>
          <a:xfrm>
            <a:off x="10526652" y="2838494"/>
            <a:ext cx="20991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err="1" smtClean="0"/>
              <a:t>Depiction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Bransfield’s</a:t>
            </a:r>
            <a:r>
              <a:rPr lang="hr-HR" dirty="0" smtClean="0"/>
              <a:t> </a:t>
            </a:r>
            <a:r>
              <a:rPr lang="hr-HR" dirty="0" err="1" smtClean="0"/>
              <a:t>journey</a:t>
            </a:r>
            <a:endParaRPr lang="en-US" dirty="0"/>
          </a:p>
        </p:txBody>
      </p:sp>
      <p:sp>
        <p:nvSpPr>
          <p:cNvPr id="8" name="TekstniOkvir 7"/>
          <p:cNvSpPr txBox="1"/>
          <p:nvPr/>
        </p:nvSpPr>
        <p:spPr>
          <a:xfrm>
            <a:off x="10526652" y="6057743"/>
            <a:ext cx="1271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/>
              <a:t>Blue </a:t>
            </a:r>
            <a:r>
              <a:rPr lang="hr-HR" dirty="0" err="1" smtClean="0"/>
              <a:t>whale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03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Territorial</a:t>
            </a:r>
            <a:r>
              <a:rPr lang="hr-HR" dirty="0" smtClean="0"/>
              <a:t> </a:t>
            </a:r>
            <a:r>
              <a:rPr lang="hr-HR" dirty="0" err="1" smtClean="0"/>
              <a:t>claims</a:t>
            </a:r>
            <a:r>
              <a:rPr lang="hr-HR" dirty="0" smtClean="0"/>
              <a:t> for </a:t>
            </a:r>
            <a:r>
              <a:rPr lang="hr-HR" dirty="0" err="1" smtClean="0"/>
              <a:t>sovereignty</a:t>
            </a:r>
            <a:endParaRPr lang="en-US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13795" y="2383080"/>
            <a:ext cx="10353762" cy="3568541"/>
          </a:xfrm>
        </p:spPr>
        <p:txBody>
          <a:bodyPr>
            <a:normAutofit/>
          </a:bodyPr>
          <a:lstStyle/>
          <a:p>
            <a:r>
              <a:rPr lang="hr-HR" dirty="0" err="1" smtClean="0"/>
              <a:t>from</a:t>
            </a:r>
            <a:r>
              <a:rPr lang="hr-HR" dirty="0" smtClean="0"/>
              <a:t> 1908 </a:t>
            </a:r>
            <a:r>
              <a:rPr lang="hr-HR" dirty="0" err="1" smtClean="0"/>
              <a:t>until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end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WWII</a:t>
            </a:r>
          </a:p>
          <a:p>
            <a:r>
              <a:rPr lang="hr-HR" dirty="0" err="1" smtClean="0"/>
              <a:t>seven</a:t>
            </a:r>
            <a:r>
              <a:rPr lang="hr-HR" dirty="0" smtClean="0"/>
              <a:t> </a:t>
            </a:r>
            <a:r>
              <a:rPr lang="hr-HR" dirty="0" err="1" smtClean="0"/>
              <a:t>countries</a:t>
            </a:r>
            <a:r>
              <a:rPr lang="hr-HR" dirty="0" smtClean="0"/>
              <a:t>: UK, New </a:t>
            </a:r>
            <a:r>
              <a:rPr lang="hr-HR" dirty="0" err="1" smtClean="0"/>
              <a:t>Zealand</a:t>
            </a:r>
            <a:r>
              <a:rPr lang="hr-HR" dirty="0" smtClean="0"/>
              <a:t>, Australia, France, </a:t>
            </a:r>
            <a:r>
              <a:rPr lang="hr-HR" dirty="0" err="1" smtClean="0"/>
              <a:t>Norway</a:t>
            </a:r>
            <a:r>
              <a:rPr lang="hr-HR" dirty="0" smtClean="0"/>
              <a:t>, Argentina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Chile</a:t>
            </a:r>
            <a:endParaRPr lang="hr-HR" dirty="0"/>
          </a:p>
          <a:p>
            <a:r>
              <a:rPr lang="hr-HR" dirty="0" err="1" smtClean="0"/>
              <a:t>bases</a:t>
            </a:r>
            <a:r>
              <a:rPr lang="hr-HR" dirty="0" smtClean="0"/>
              <a:t>: </a:t>
            </a:r>
            <a:r>
              <a:rPr lang="hr-HR" dirty="0" err="1" smtClean="0"/>
              <a:t>theory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discovery</a:t>
            </a:r>
            <a:r>
              <a:rPr lang="hr-HR" dirty="0" smtClean="0"/>
              <a:t>, </a:t>
            </a:r>
            <a:r>
              <a:rPr lang="hr-HR" i="1" dirty="0" err="1" smtClean="0"/>
              <a:t>uti</a:t>
            </a:r>
            <a:r>
              <a:rPr lang="hr-HR" i="1" dirty="0" smtClean="0"/>
              <a:t> </a:t>
            </a:r>
            <a:r>
              <a:rPr lang="hr-HR" i="1" dirty="0" err="1" smtClean="0"/>
              <a:t>possidetis</a:t>
            </a:r>
            <a:r>
              <a:rPr lang="hr-HR" i="1" dirty="0" smtClean="0"/>
              <a:t> </a:t>
            </a:r>
            <a:r>
              <a:rPr lang="hr-HR" dirty="0" err="1" smtClean="0"/>
              <a:t>principle</a:t>
            </a:r>
            <a:r>
              <a:rPr lang="hr-HR" dirty="0" smtClean="0"/>
              <a:t>, </a:t>
            </a:r>
            <a:r>
              <a:rPr lang="hr-HR" dirty="0" err="1" smtClean="0"/>
              <a:t>proximity</a:t>
            </a:r>
            <a:endParaRPr lang="hr-HR" dirty="0" smtClean="0"/>
          </a:p>
          <a:p>
            <a:r>
              <a:rPr lang="hr-HR" dirty="0" smtClean="0"/>
              <a:t>NONE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claims</a:t>
            </a:r>
            <a:r>
              <a:rPr lang="hr-HR" dirty="0" smtClean="0"/>
              <a:t> </a:t>
            </a:r>
            <a:r>
              <a:rPr lang="hr-HR" dirty="0" err="1" smtClean="0"/>
              <a:t>satisfy</a:t>
            </a:r>
            <a:r>
              <a:rPr lang="hr-HR" dirty="0" smtClean="0"/>
              <a:t> </a:t>
            </a:r>
            <a:r>
              <a:rPr lang="hr-HR" dirty="0" err="1" smtClean="0"/>
              <a:t>requirements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occupation</a:t>
            </a:r>
            <a:endParaRPr lang="hr-HR" dirty="0" smtClean="0"/>
          </a:p>
          <a:p>
            <a:pPr lvl="1"/>
            <a:r>
              <a:rPr lang="hr-HR" dirty="0" err="1" smtClean="0"/>
              <a:t>main</a:t>
            </a:r>
            <a:r>
              <a:rPr lang="hr-HR" dirty="0" smtClean="0"/>
              <a:t> </a:t>
            </a:r>
            <a:r>
              <a:rPr lang="hr-HR" dirty="0" err="1" smtClean="0"/>
              <a:t>method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acquiring</a:t>
            </a:r>
            <a:r>
              <a:rPr lang="hr-HR" dirty="0" smtClean="0"/>
              <a:t> </a:t>
            </a:r>
            <a:r>
              <a:rPr lang="hr-HR" i="1" dirty="0" err="1" smtClean="0"/>
              <a:t>terra</a:t>
            </a:r>
            <a:r>
              <a:rPr lang="hr-HR" i="1" dirty="0" smtClean="0"/>
              <a:t> </a:t>
            </a:r>
            <a:r>
              <a:rPr lang="hr-HR" i="1" dirty="0" err="1" smtClean="0"/>
              <a:t>nullius</a:t>
            </a:r>
            <a:endParaRPr lang="hr-HR" i="1" dirty="0" smtClean="0"/>
          </a:p>
          <a:p>
            <a:pPr lvl="1"/>
            <a:r>
              <a:rPr lang="hr-HR" dirty="0" err="1" smtClean="0"/>
              <a:t>elements</a:t>
            </a:r>
            <a:r>
              <a:rPr lang="hr-HR" dirty="0" smtClean="0"/>
              <a:t>: </a:t>
            </a:r>
            <a:r>
              <a:rPr lang="hr-HR" dirty="0" err="1" smtClean="0"/>
              <a:t>length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effectiveness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occupation</a:t>
            </a:r>
            <a:endParaRPr lang="hr-HR" dirty="0" smtClean="0"/>
          </a:p>
          <a:p>
            <a:r>
              <a:rPr lang="hr-HR" dirty="0" err="1" smtClean="0"/>
              <a:t>international</a:t>
            </a:r>
            <a:r>
              <a:rPr lang="hr-HR" dirty="0" smtClean="0"/>
              <a:t> </a:t>
            </a:r>
            <a:r>
              <a:rPr lang="hr-HR" dirty="0" err="1" smtClean="0"/>
              <a:t>community</a:t>
            </a:r>
            <a:r>
              <a:rPr lang="hr-HR" dirty="0" smtClean="0"/>
              <a:t> </a:t>
            </a:r>
            <a:r>
              <a:rPr lang="hr-HR" dirty="0" err="1" smtClean="0"/>
              <a:t>does</a:t>
            </a:r>
            <a:r>
              <a:rPr lang="hr-HR" dirty="0" smtClean="0"/>
              <a:t> </a:t>
            </a:r>
            <a:r>
              <a:rPr lang="hr-HR" dirty="0" err="1" smtClean="0"/>
              <a:t>not</a:t>
            </a:r>
            <a:r>
              <a:rPr lang="hr-HR" dirty="0" smtClean="0"/>
              <a:t> </a:t>
            </a:r>
            <a:r>
              <a:rPr lang="hr-HR" dirty="0" err="1" smtClean="0"/>
              <a:t>recognize</a:t>
            </a:r>
            <a:r>
              <a:rPr lang="hr-HR" dirty="0" smtClean="0"/>
              <a:t> </a:t>
            </a:r>
            <a:r>
              <a:rPr lang="hr-HR" dirty="0" err="1" smtClean="0"/>
              <a:t>claims</a:t>
            </a:r>
            <a:r>
              <a:rPr lang="hr-HR" dirty="0" smtClean="0"/>
              <a:t>, </a:t>
            </a:r>
            <a:r>
              <a:rPr lang="hr-HR" dirty="0" err="1" smtClean="0"/>
              <a:t>even</a:t>
            </a:r>
            <a:r>
              <a:rPr lang="hr-HR" dirty="0" smtClean="0"/>
              <a:t> some </a:t>
            </a:r>
            <a:r>
              <a:rPr lang="hr-HR" dirty="0" err="1" smtClean="0"/>
              <a:t>claimant</a:t>
            </a:r>
            <a:r>
              <a:rPr lang="hr-HR" dirty="0" smtClean="0"/>
              <a:t> </a:t>
            </a:r>
            <a:r>
              <a:rPr lang="hr-HR" dirty="0" err="1" smtClean="0"/>
              <a:t>states</a:t>
            </a:r>
            <a:r>
              <a:rPr lang="hr-HR" dirty="0" smtClean="0"/>
              <a:t> do </a:t>
            </a:r>
            <a:r>
              <a:rPr lang="hr-HR" dirty="0" err="1" smtClean="0"/>
              <a:t>not</a:t>
            </a:r>
            <a:r>
              <a:rPr lang="hr-HR" dirty="0" smtClean="0"/>
              <a:t> </a:t>
            </a:r>
            <a:r>
              <a:rPr lang="hr-HR" dirty="0" err="1" smtClean="0"/>
              <a:t>approve</a:t>
            </a:r>
            <a:r>
              <a:rPr lang="hr-HR" dirty="0" smtClean="0"/>
              <a:t> </a:t>
            </a:r>
            <a:r>
              <a:rPr lang="hr-HR" dirty="0" err="1" smtClean="0"/>
              <a:t>each</a:t>
            </a:r>
            <a:r>
              <a:rPr lang="hr-HR" dirty="0" smtClean="0"/>
              <a:t> </a:t>
            </a:r>
            <a:r>
              <a:rPr lang="hr-HR" dirty="0" err="1" smtClean="0"/>
              <a:t>other’s</a:t>
            </a:r>
            <a:endParaRPr lang="hr-HR" dirty="0" smtClean="0"/>
          </a:p>
          <a:p>
            <a:endParaRPr lang="hr-HR" dirty="0" smtClean="0"/>
          </a:p>
          <a:p>
            <a:pPr marL="450000" lvl="1" indent="0">
              <a:buNone/>
            </a:pPr>
            <a:endParaRPr lang="hr-H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53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Territorial</a:t>
            </a:r>
            <a:r>
              <a:rPr lang="hr-HR" dirty="0" smtClean="0"/>
              <a:t> </a:t>
            </a:r>
            <a:r>
              <a:rPr lang="hr-HR" dirty="0" err="1" smtClean="0"/>
              <a:t>claims</a:t>
            </a:r>
            <a:r>
              <a:rPr lang="hr-HR" dirty="0" smtClean="0"/>
              <a:t> for </a:t>
            </a:r>
            <a:r>
              <a:rPr lang="hr-HR" dirty="0" err="1" smtClean="0"/>
              <a:t>sovereignty</a:t>
            </a:r>
            <a:endParaRPr lang="en-US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913795" y="1732448"/>
            <a:ext cx="5337536" cy="4316659"/>
          </a:xfrm>
        </p:spPr>
        <p:txBody>
          <a:bodyPr/>
          <a:lstStyle/>
          <a:p>
            <a:r>
              <a:rPr lang="hr-HR" dirty="0" smtClean="0"/>
              <a:t>≈85%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Antarctic</a:t>
            </a:r>
            <a:r>
              <a:rPr lang="hr-HR" dirty="0" smtClean="0"/>
              <a:t> </a:t>
            </a:r>
            <a:r>
              <a:rPr lang="hr-HR" dirty="0" err="1" smtClean="0"/>
              <a:t>land</a:t>
            </a:r>
            <a:r>
              <a:rPr lang="hr-HR" dirty="0" smtClean="0"/>
              <a:t> </a:t>
            </a:r>
            <a:r>
              <a:rPr lang="hr-HR" dirty="0" err="1" smtClean="0"/>
              <a:t>covered</a:t>
            </a:r>
            <a:r>
              <a:rPr lang="hr-HR" dirty="0" smtClean="0"/>
              <a:t> </a:t>
            </a:r>
            <a:r>
              <a:rPr lang="hr-HR" dirty="0" err="1" smtClean="0"/>
              <a:t>by</a:t>
            </a:r>
            <a:r>
              <a:rPr lang="hr-HR" dirty="0" smtClean="0"/>
              <a:t> </a:t>
            </a:r>
            <a:r>
              <a:rPr lang="hr-HR" dirty="0" err="1" smtClean="0"/>
              <a:t>claims</a:t>
            </a:r>
            <a:endParaRPr lang="hr-HR" dirty="0" smtClean="0"/>
          </a:p>
          <a:p>
            <a:r>
              <a:rPr lang="hr-HR" dirty="0" smtClean="0"/>
              <a:t>some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them</a:t>
            </a:r>
            <a:r>
              <a:rPr lang="hr-HR" dirty="0" smtClean="0"/>
              <a:t> </a:t>
            </a:r>
            <a:r>
              <a:rPr lang="hr-HR" dirty="0" err="1" smtClean="0"/>
              <a:t>overlapping</a:t>
            </a:r>
            <a:r>
              <a:rPr lang="hr-HR" dirty="0" smtClean="0"/>
              <a:t> (UK/ARG/CHI, AUS/FRA)</a:t>
            </a:r>
          </a:p>
          <a:p>
            <a:r>
              <a:rPr lang="hr-HR" dirty="0" err="1" smtClean="0"/>
              <a:t>tension</a:t>
            </a:r>
            <a:r>
              <a:rPr lang="hr-HR" dirty="0" smtClean="0"/>
              <a:t> – UK </a:t>
            </a:r>
            <a:r>
              <a:rPr lang="hr-HR" dirty="0" err="1" smtClean="0"/>
              <a:t>actions</a:t>
            </a:r>
            <a:r>
              <a:rPr lang="hr-HR" dirty="0" smtClean="0"/>
              <a:t> </a:t>
            </a:r>
            <a:r>
              <a:rPr lang="hr-HR" dirty="0" err="1" smtClean="0"/>
              <a:t>against</a:t>
            </a:r>
            <a:r>
              <a:rPr lang="hr-HR" dirty="0" smtClean="0"/>
              <a:t> ARG </a:t>
            </a:r>
            <a:r>
              <a:rPr lang="hr-HR" dirty="0" err="1" smtClean="0"/>
              <a:t>and</a:t>
            </a:r>
            <a:r>
              <a:rPr lang="hr-HR" dirty="0" smtClean="0"/>
              <a:t> CHI at ICJ (</a:t>
            </a:r>
            <a:r>
              <a:rPr lang="hr-HR" dirty="0" err="1" smtClean="0"/>
              <a:t>dismissed</a:t>
            </a:r>
            <a:r>
              <a:rPr lang="hr-HR" dirty="0" smtClean="0"/>
              <a:t>, </a:t>
            </a:r>
            <a:r>
              <a:rPr lang="hr-HR" dirty="0" err="1" smtClean="0"/>
              <a:t>lack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jurisdiction</a:t>
            </a:r>
            <a:r>
              <a:rPr lang="hr-HR" dirty="0" smtClean="0"/>
              <a:t>)</a:t>
            </a:r>
          </a:p>
          <a:p>
            <a:endParaRPr lang="hr-HR" dirty="0"/>
          </a:p>
          <a:p>
            <a:r>
              <a:rPr lang="hr-HR" dirty="0" smtClean="0"/>
              <a:t>USA </a:t>
            </a:r>
            <a:r>
              <a:rPr lang="hr-HR" dirty="0" err="1" smtClean="0"/>
              <a:t>stepped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, </a:t>
            </a:r>
            <a:r>
              <a:rPr lang="hr-HR" dirty="0" err="1" smtClean="0"/>
              <a:t>subsequently</a:t>
            </a:r>
            <a:r>
              <a:rPr lang="hr-HR" dirty="0" smtClean="0"/>
              <a:t> SSSR</a:t>
            </a:r>
          </a:p>
          <a:p>
            <a:r>
              <a:rPr lang="hr-HR" dirty="0" smtClean="0"/>
              <a:t>International </a:t>
            </a:r>
            <a:r>
              <a:rPr lang="hr-HR" dirty="0" err="1" smtClean="0"/>
              <a:t>Geophysical</a:t>
            </a:r>
            <a:r>
              <a:rPr lang="hr-HR" dirty="0" smtClean="0"/>
              <a:t> </a:t>
            </a:r>
            <a:r>
              <a:rPr lang="hr-HR" dirty="0" err="1" smtClean="0"/>
              <a:t>Year</a:t>
            </a:r>
            <a:r>
              <a:rPr lang="hr-HR" dirty="0"/>
              <a:t> </a:t>
            </a:r>
            <a:r>
              <a:rPr lang="hr-HR" dirty="0" smtClean="0"/>
              <a:t>1957/58</a:t>
            </a:r>
          </a:p>
          <a:p>
            <a:pPr lvl="1"/>
            <a:r>
              <a:rPr lang="hr-HR" dirty="0" err="1" smtClean="0"/>
              <a:t>shift</a:t>
            </a:r>
            <a:r>
              <a:rPr lang="hr-HR" dirty="0" smtClean="0"/>
              <a:t> </a:t>
            </a:r>
            <a:r>
              <a:rPr lang="hr-HR" dirty="0" err="1" smtClean="0"/>
              <a:t>from</a:t>
            </a:r>
            <a:r>
              <a:rPr lang="hr-HR" dirty="0" smtClean="0"/>
              <a:t> </a:t>
            </a:r>
            <a:r>
              <a:rPr lang="hr-HR" dirty="0" err="1" smtClean="0"/>
              <a:t>politics</a:t>
            </a:r>
            <a:r>
              <a:rPr lang="hr-HR" dirty="0" smtClean="0"/>
              <a:t> to </a:t>
            </a:r>
            <a:r>
              <a:rPr lang="hr-HR" dirty="0" err="1" smtClean="0"/>
              <a:t>science</a:t>
            </a:r>
            <a:endParaRPr lang="hr-HR" dirty="0" smtClean="0"/>
          </a:p>
          <a:p>
            <a:pPr lvl="1"/>
            <a:r>
              <a:rPr lang="hr-HR" dirty="0" err="1" smtClean="0"/>
              <a:t>boost</a:t>
            </a:r>
            <a:r>
              <a:rPr lang="hr-HR" dirty="0" smtClean="0"/>
              <a:t> for </a:t>
            </a:r>
            <a:r>
              <a:rPr lang="hr-HR" dirty="0" err="1" smtClean="0"/>
              <a:t>cooperation</a:t>
            </a:r>
            <a:endParaRPr lang="en-US" dirty="0"/>
          </a:p>
        </p:txBody>
      </p:sp>
      <p:pic>
        <p:nvPicPr>
          <p:cNvPr id="5" name="Rezervirano mjesto sadržaja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060" y="1732449"/>
            <a:ext cx="5170371" cy="4539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024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Antarctic</a:t>
            </a:r>
            <a:r>
              <a:rPr lang="hr-HR" dirty="0" smtClean="0"/>
              <a:t> </a:t>
            </a:r>
            <a:r>
              <a:rPr lang="hr-HR" dirty="0" err="1" smtClean="0"/>
              <a:t>Treaty</a:t>
            </a:r>
            <a:r>
              <a:rPr lang="hr-HR" dirty="0" smtClean="0"/>
              <a:t> 1959</a:t>
            </a:r>
            <a:endParaRPr lang="en-US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651098"/>
          </a:xfrm>
        </p:spPr>
        <p:txBody>
          <a:bodyPr>
            <a:normAutofit/>
          </a:bodyPr>
          <a:lstStyle/>
          <a:p>
            <a:r>
              <a:rPr lang="hr-HR" dirty="0" smtClean="0"/>
              <a:t>12 </a:t>
            </a:r>
            <a:r>
              <a:rPr lang="hr-HR" dirty="0" err="1" smtClean="0"/>
              <a:t>signatory</a:t>
            </a:r>
            <a:r>
              <a:rPr lang="hr-HR" dirty="0" smtClean="0"/>
              <a:t> </a:t>
            </a:r>
            <a:r>
              <a:rPr lang="hr-HR" dirty="0" err="1" smtClean="0"/>
              <a:t>states</a:t>
            </a:r>
            <a:r>
              <a:rPr lang="hr-HR" dirty="0" smtClean="0"/>
              <a:t>: </a:t>
            </a:r>
            <a:r>
              <a:rPr lang="hr-HR" dirty="0" err="1" smtClean="0"/>
              <a:t>claimant</a:t>
            </a:r>
            <a:r>
              <a:rPr lang="hr-HR" dirty="0" smtClean="0"/>
              <a:t> </a:t>
            </a:r>
            <a:r>
              <a:rPr lang="hr-HR" dirty="0" err="1" smtClean="0"/>
              <a:t>states</a:t>
            </a:r>
            <a:r>
              <a:rPr lang="hr-HR" dirty="0" smtClean="0"/>
              <a:t>, USA, SSSR, Japan, </a:t>
            </a:r>
            <a:r>
              <a:rPr lang="hr-HR" dirty="0" err="1" smtClean="0"/>
              <a:t>South</a:t>
            </a:r>
            <a:r>
              <a:rPr lang="hr-HR" dirty="0" smtClean="0"/>
              <a:t> </a:t>
            </a:r>
            <a:r>
              <a:rPr lang="hr-HR" dirty="0" err="1" smtClean="0"/>
              <a:t>Africa</a:t>
            </a:r>
            <a:r>
              <a:rPr lang="hr-HR" dirty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Belgium</a:t>
            </a:r>
            <a:r>
              <a:rPr lang="hr-HR" dirty="0" smtClean="0"/>
              <a:t> (</a:t>
            </a:r>
            <a:r>
              <a:rPr lang="hr-HR" dirty="0" err="1" smtClean="0"/>
              <a:t>now</a:t>
            </a:r>
            <a:r>
              <a:rPr lang="hr-HR" dirty="0" smtClean="0"/>
              <a:t> 54, 29 </a:t>
            </a:r>
            <a:r>
              <a:rPr lang="hr-HR" dirty="0" err="1" smtClean="0"/>
              <a:t>consultative</a:t>
            </a:r>
            <a:r>
              <a:rPr lang="hr-HR" dirty="0" smtClean="0"/>
              <a:t> </a:t>
            </a:r>
            <a:r>
              <a:rPr lang="hr-HR" dirty="0" err="1" smtClean="0"/>
              <a:t>parties</a:t>
            </a:r>
            <a:r>
              <a:rPr lang="hr-HR" dirty="0" smtClean="0"/>
              <a:t>)</a:t>
            </a:r>
          </a:p>
          <a:p>
            <a:r>
              <a:rPr lang="hr-HR" dirty="0" err="1" smtClean="0"/>
              <a:t>area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application</a:t>
            </a:r>
            <a:r>
              <a:rPr lang="hr-HR" dirty="0" smtClean="0"/>
              <a:t>: </a:t>
            </a:r>
            <a:r>
              <a:rPr lang="hr-HR" dirty="0" err="1" smtClean="0"/>
              <a:t>south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60° </a:t>
            </a:r>
            <a:r>
              <a:rPr lang="hr-HR" dirty="0" err="1" smtClean="0"/>
              <a:t>South</a:t>
            </a:r>
            <a:r>
              <a:rPr lang="hr-HR" dirty="0" smtClean="0"/>
              <a:t> </a:t>
            </a:r>
            <a:r>
              <a:rPr lang="hr-HR" dirty="0" err="1" smtClean="0"/>
              <a:t>Latitude</a:t>
            </a:r>
            <a:r>
              <a:rPr lang="hr-HR" dirty="0" smtClean="0"/>
              <a:t>, incl. </a:t>
            </a:r>
            <a:r>
              <a:rPr lang="hr-HR" dirty="0" err="1" smtClean="0"/>
              <a:t>ice</a:t>
            </a:r>
            <a:r>
              <a:rPr lang="hr-HR" dirty="0" smtClean="0"/>
              <a:t> </a:t>
            </a:r>
            <a:r>
              <a:rPr lang="hr-HR" dirty="0" err="1" smtClean="0"/>
              <a:t>shelves</a:t>
            </a:r>
            <a:r>
              <a:rPr lang="hr-HR" dirty="0" smtClean="0"/>
              <a:t>, but </a:t>
            </a:r>
            <a:r>
              <a:rPr lang="hr-HR" dirty="0" err="1" smtClean="0"/>
              <a:t>not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high</a:t>
            </a:r>
            <a:r>
              <a:rPr lang="hr-HR" dirty="0" smtClean="0"/>
              <a:t> </a:t>
            </a:r>
            <a:r>
              <a:rPr lang="hr-HR" dirty="0" err="1" smtClean="0"/>
              <a:t>seas</a:t>
            </a:r>
            <a:endParaRPr lang="hr-HR" dirty="0" smtClean="0"/>
          </a:p>
          <a:p>
            <a:r>
              <a:rPr lang="hr-HR" dirty="0" err="1" smtClean="0"/>
              <a:t>principles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governance</a:t>
            </a:r>
            <a:r>
              <a:rPr lang="hr-HR" dirty="0" smtClean="0"/>
              <a:t>:</a:t>
            </a:r>
          </a:p>
          <a:p>
            <a:pPr lvl="1"/>
            <a:r>
              <a:rPr lang="hr-HR" dirty="0" smtClean="0"/>
              <a:t>use for </a:t>
            </a:r>
            <a:r>
              <a:rPr lang="hr-HR" dirty="0" err="1" smtClean="0"/>
              <a:t>peaceful</a:t>
            </a:r>
            <a:r>
              <a:rPr lang="hr-HR" dirty="0" smtClean="0"/>
              <a:t> </a:t>
            </a:r>
            <a:r>
              <a:rPr lang="hr-HR" dirty="0" err="1" smtClean="0"/>
              <a:t>purposes</a:t>
            </a:r>
            <a:r>
              <a:rPr lang="hr-HR" dirty="0" smtClean="0"/>
              <a:t> </a:t>
            </a:r>
            <a:r>
              <a:rPr lang="hr-HR" dirty="0" err="1" smtClean="0"/>
              <a:t>only</a:t>
            </a:r>
            <a:r>
              <a:rPr lang="hr-HR" dirty="0" smtClean="0"/>
              <a:t> (art. I)</a:t>
            </a:r>
          </a:p>
          <a:p>
            <a:pPr lvl="1"/>
            <a:r>
              <a:rPr lang="hr-HR" dirty="0" err="1" smtClean="0"/>
              <a:t>freedom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scientific</a:t>
            </a:r>
            <a:r>
              <a:rPr lang="hr-HR" dirty="0" smtClean="0"/>
              <a:t> </a:t>
            </a:r>
            <a:r>
              <a:rPr lang="hr-HR" dirty="0" err="1" smtClean="0"/>
              <a:t>investigation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cooperation</a:t>
            </a:r>
            <a:r>
              <a:rPr lang="hr-HR" dirty="0" smtClean="0"/>
              <a:t> (art. II)</a:t>
            </a:r>
          </a:p>
          <a:p>
            <a:pPr lvl="1"/>
            <a:r>
              <a:rPr lang="hr-HR" dirty="0" err="1" smtClean="0"/>
              <a:t>exchange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information</a:t>
            </a:r>
            <a:r>
              <a:rPr lang="hr-HR" dirty="0" smtClean="0"/>
              <a:t>, </a:t>
            </a:r>
            <a:r>
              <a:rPr lang="hr-HR" dirty="0" err="1" smtClean="0"/>
              <a:t>scientific</a:t>
            </a:r>
            <a:r>
              <a:rPr lang="hr-HR" dirty="0" smtClean="0"/>
              <a:t> </a:t>
            </a:r>
            <a:r>
              <a:rPr lang="hr-HR" dirty="0" err="1" smtClean="0"/>
              <a:t>personnel</a:t>
            </a:r>
            <a:r>
              <a:rPr lang="hr-HR" dirty="0" smtClean="0"/>
              <a:t>, </a:t>
            </a:r>
            <a:r>
              <a:rPr lang="hr-HR" dirty="0" err="1" smtClean="0"/>
              <a:t>observations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results</a:t>
            </a:r>
            <a:r>
              <a:rPr lang="hr-HR" dirty="0" smtClean="0"/>
              <a:t> (art. III)</a:t>
            </a:r>
          </a:p>
          <a:p>
            <a:pPr lvl="1"/>
            <a:r>
              <a:rPr lang="hr-HR" dirty="0" err="1" smtClean="0"/>
              <a:t>unanimous</a:t>
            </a:r>
            <a:r>
              <a:rPr lang="hr-HR" dirty="0" smtClean="0"/>
              <a:t> </a:t>
            </a:r>
            <a:r>
              <a:rPr lang="hr-HR" dirty="0" err="1" smtClean="0"/>
              <a:t>decision-making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Consultative</a:t>
            </a:r>
            <a:r>
              <a:rPr lang="hr-HR" dirty="0" smtClean="0"/>
              <a:t> </a:t>
            </a:r>
            <a:r>
              <a:rPr lang="hr-HR" dirty="0" err="1" smtClean="0"/>
              <a:t>Meetings</a:t>
            </a:r>
            <a:r>
              <a:rPr lang="hr-HR" dirty="0" smtClean="0"/>
              <a:t> (art. IX)</a:t>
            </a:r>
          </a:p>
          <a:p>
            <a:endParaRPr lang="hr-HR" dirty="0"/>
          </a:p>
          <a:p>
            <a:r>
              <a:rPr lang="hr-HR" dirty="0" err="1" smtClean="0"/>
              <a:t>first</a:t>
            </a:r>
            <a:r>
              <a:rPr lang="hr-HR" dirty="0" smtClean="0"/>
              <a:t> </a:t>
            </a:r>
            <a:r>
              <a:rPr lang="hr-HR" dirty="0" err="1" smtClean="0"/>
              <a:t>international</a:t>
            </a:r>
            <a:r>
              <a:rPr lang="hr-HR" dirty="0" smtClean="0"/>
              <a:t> </a:t>
            </a:r>
            <a:r>
              <a:rPr lang="hr-HR" dirty="0" err="1" smtClean="0"/>
              <a:t>treaty</a:t>
            </a:r>
            <a:r>
              <a:rPr lang="hr-HR" dirty="0" smtClean="0"/>
              <a:t> to ban </a:t>
            </a:r>
            <a:r>
              <a:rPr lang="hr-HR" dirty="0" err="1" smtClean="0"/>
              <a:t>nuclear</a:t>
            </a:r>
            <a:r>
              <a:rPr lang="hr-HR" dirty="0" smtClean="0"/>
              <a:t> </a:t>
            </a:r>
            <a:r>
              <a:rPr lang="hr-HR" dirty="0" err="1" smtClean="0"/>
              <a:t>testing</a:t>
            </a:r>
            <a:r>
              <a:rPr lang="hr-HR" dirty="0" smtClean="0"/>
              <a:t> (art. V)</a:t>
            </a:r>
            <a:endParaRPr lang="hr-HR" dirty="0"/>
          </a:p>
          <a:p>
            <a:r>
              <a:rPr lang="hr-HR" dirty="0" err="1" smtClean="0"/>
              <a:t>first</a:t>
            </a:r>
            <a:r>
              <a:rPr lang="hr-HR" dirty="0" smtClean="0"/>
              <a:t> </a:t>
            </a:r>
            <a:r>
              <a:rPr lang="hr-HR" dirty="0" err="1" smtClean="0"/>
              <a:t>continent</a:t>
            </a:r>
            <a:r>
              <a:rPr lang="hr-HR" dirty="0" smtClean="0"/>
              <a:t> to </a:t>
            </a:r>
            <a:r>
              <a:rPr lang="hr-HR" dirty="0" err="1" smtClean="0"/>
              <a:t>be</a:t>
            </a:r>
            <a:r>
              <a:rPr lang="hr-HR" dirty="0" smtClean="0"/>
              <a:t> </a:t>
            </a:r>
            <a:r>
              <a:rPr lang="hr-HR" dirty="0" err="1" smtClean="0"/>
              <a:t>demilitarized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be</a:t>
            </a:r>
            <a:r>
              <a:rPr lang="hr-HR" dirty="0" smtClean="0"/>
              <a:t> free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nuclear</a:t>
            </a:r>
            <a:r>
              <a:rPr lang="hr-HR" dirty="0" smtClean="0"/>
              <a:t> </a:t>
            </a:r>
            <a:r>
              <a:rPr lang="hr-HR" dirty="0" err="1" smtClean="0"/>
              <a:t>material</a:t>
            </a:r>
            <a:endParaRPr lang="hr-HR" dirty="0" smtClean="0"/>
          </a:p>
          <a:p>
            <a:pPr marL="36900" indent="0">
              <a:buNone/>
            </a:pPr>
            <a:endParaRPr lang="hr-HR" dirty="0" smtClean="0"/>
          </a:p>
          <a:p>
            <a:pPr lvl="1"/>
            <a:endParaRPr lang="hr-HR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59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Article</a:t>
            </a:r>
            <a:r>
              <a:rPr lang="hr-HR" dirty="0" smtClean="0"/>
              <a:t> IV</a:t>
            </a:r>
            <a:endParaRPr lang="en-US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13795" y="1732448"/>
            <a:ext cx="10353762" cy="4720109"/>
          </a:xfrm>
        </p:spPr>
        <p:txBody>
          <a:bodyPr>
            <a:normAutofit/>
          </a:bodyPr>
          <a:lstStyle/>
          <a:p>
            <a:r>
              <a:rPr lang="hr-HR" dirty="0" err="1" smtClean="0"/>
              <a:t>solving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sovereignty</a:t>
            </a:r>
            <a:r>
              <a:rPr lang="hr-HR" dirty="0" smtClean="0"/>
              <a:t> </a:t>
            </a:r>
            <a:r>
              <a:rPr lang="hr-HR" dirty="0" err="1" smtClean="0"/>
              <a:t>issue</a:t>
            </a:r>
            <a:r>
              <a:rPr lang="hr-HR" dirty="0" smtClean="0"/>
              <a:t>? - „</a:t>
            </a:r>
            <a:r>
              <a:rPr lang="hr-HR" dirty="0" err="1" smtClean="0"/>
              <a:t>political</a:t>
            </a:r>
            <a:r>
              <a:rPr lang="hr-HR" dirty="0" smtClean="0"/>
              <a:t> </a:t>
            </a:r>
            <a:r>
              <a:rPr lang="hr-HR" dirty="0" err="1" smtClean="0"/>
              <a:t>anesthetic</a:t>
            </a:r>
            <a:r>
              <a:rPr lang="hr-HR" dirty="0" smtClean="0"/>
              <a:t>”</a:t>
            </a:r>
          </a:p>
          <a:p>
            <a:r>
              <a:rPr lang="hr-HR" dirty="0" smtClean="0"/>
              <a:t>Art. IV. 1: „</a:t>
            </a:r>
            <a:r>
              <a:rPr lang="hr-HR" u="sng" dirty="0" err="1" smtClean="0"/>
              <a:t>Nothing</a:t>
            </a:r>
            <a:r>
              <a:rPr lang="hr-HR" dirty="0" smtClean="0"/>
              <a:t> </a:t>
            </a:r>
            <a:r>
              <a:rPr lang="hr-HR" dirty="0" err="1" smtClean="0"/>
              <a:t>contained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present</a:t>
            </a:r>
            <a:r>
              <a:rPr lang="hr-HR" dirty="0" smtClean="0"/>
              <a:t> </a:t>
            </a:r>
            <a:r>
              <a:rPr lang="hr-HR" dirty="0" err="1" smtClean="0"/>
              <a:t>Treaty</a:t>
            </a:r>
            <a:r>
              <a:rPr lang="hr-HR" dirty="0" smtClean="0"/>
              <a:t> </a:t>
            </a:r>
            <a:r>
              <a:rPr lang="hr-HR" u="sng" dirty="0" err="1" smtClean="0"/>
              <a:t>shall</a:t>
            </a:r>
            <a:r>
              <a:rPr lang="hr-HR" u="sng" dirty="0" smtClean="0"/>
              <a:t> </a:t>
            </a:r>
            <a:r>
              <a:rPr lang="hr-HR" u="sng" dirty="0" err="1" smtClean="0"/>
              <a:t>be</a:t>
            </a:r>
            <a:r>
              <a:rPr lang="hr-HR" u="sng" dirty="0" smtClean="0"/>
              <a:t> </a:t>
            </a:r>
            <a:r>
              <a:rPr lang="hr-HR" u="sng" dirty="0" err="1" smtClean="0"/>
              <a:t>interpreted</a:t>
            </a:r>
            <a:r>
              <a:rPr lang="hr-HR" u="sng" dirty="0" smtClean="0"/>
              <a:t> as</a:t>
            </a:r>
            <a:r>
              <a:rPr lang="hr-HR" dirty="0" smtClean="0"/>
              <a:t>:</a:t>
            </a:r>
          </a:p>
          <a:p>
            <a:pPr lvl="1"/>
            <a:r>
              <a:rPr lang="hr-HR" dirty="0" smtClean="0"/>
              <a:t>a) a </a:t>
            </a:r>
            <a:r>
              <a:rPr lang="hr-HR" dirty="0" err="1" smtClean="0"/>
              <a:t>renunciation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any</a:t>
            </a:r>
            <a:r>
              <a:rPr lang="hr-HR" dirty="0" smtClean="0"/>
              <a:t> </a:t>
            </a:r>
            <a:r>
              <a:rPr lang="hr-HR" dirty="0" err="1" smtClean="0"/>
              <a:t>Contracting</a:t>
            </a:r>
            <a:r>
              <a:rPr lang="hr-HR" dirty="0" smtClean="0"/>
              <a:t> Party (CP)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previously</a:t>
            </a:r>
            <a:r>
              <a:rPr lang="hr-HR" dirty="0" smtClean="0"/>
              <a:t> </a:t>
            </a:r>
            <a:r>
              <a:rPr lang="hr-HR" dirty="0" err="1" smtClean="0"/>
              <a:t>asserted</a:t>
            </a:r>
            <a:r>
              <a:rPr lang="hr-HR" dirty="0" smtClean="0"/>
              <a:t> </a:t>
            </a:r>
            <a:r>
              <a:rPr lang="hr-HR" dirty="0" err="1" smtClean="0"/>
              <a:t>rights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or</a:t>
            </a:r>
            <a:r>
              <a:rPr lang="hr-HR" dirty="0" smtClean="0"/>
              <a:t> </a:t>
            </a:r>
            <a:r>
              <a:rPr lang="hr-HR" dirty="0" err="1" smtClean="0"/>
              <a:t>claims</a:t>
            </a:r>
            <a:r>
              <a:rPr lang="hr-HR" dirty="0" smtClean="0"/>
              <a:t> to </a:t>
            </a:r>
            <a:r>
              <a:rPr lang="hr-HR" dirty="0" err="1" smtClean="0"/>
              <a:t>territorial</a:t>
            </a:r>
            <a:r>
              <a:rPr lang="hr-HR" dirty="0" smtClean="0"/>
              <a:t> </a:t>
            </a:r>
            <a:r>
              <a:rPr lang="hr-HR" dirty="0" err="1" smtClean="0"/>
              <a:t>sovereignty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Antarctica</a:t>
            </a:r>
            <a:r>
              <a:rPr lang="hr-HR" dirty="0" smtClean="0"/>
              <a:t>;”</a:t>
            </a:r>
          </a:p>
          <a:p>
            <a:pPr lvl="1"/>
            <a:r>
              <a:rPr lang="hr-HR" dirty="0" smtClean="0"/>
              <a:t>c) </a:t>
            </a:r>
            <a:r>
              <a:rPr lang="hr-HR" dirty="0" err="1" smtClean="0"/>
              <a:t>prejudicing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position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any</a:t>
            </a:r>
            <a:r>
              <a:rPr lang="hr-HR" dirty="0" smtClean="0"/>
              <a:t> CP as </a:t>
            </a:r>
            <a:r>
              <a:rPr lang="hr-HR" dirty="0" err="1" smtClean="0"/>
              <a:t>regards</a:t>
            </a:r>
            <a:r>
              <a:rPr lang="hr-HR" dirty="0" smtClean="0"/>
              <a:t> to </a:t>
            </a:r>
            <a:r>
              <a:rPr lang="hr-HR" dirty="0" err="1" smtClean="0"/>
              <a:t>its</a:t>
            </a:r>
            <a:r>
              <a:rPr lang="hr-HR" dirty="0" smtClean="0"/>
              <a:t> </a:t>
            </a:r>
            <a:r>
              <a:rPr lang="hr-HR" dirty="0" err="1" smtClean="0"/>
              <a:t>recognition</a:t>
            </a:r>
            <a:r>
              <a:rPr lang="hr-HR" dirty="0" smtClean="0"/>
              <a:t> </a:t>
            </a:r>
            <a:r>
              <a:rPr lang="hr-HR" dirty="0" err="1" smtClean="0"/>
              <a:t>or</a:t>
            </a:r>
            <a:r>
              <a:rPr lang="hr-HR" dirty="0" smtClean="0"/>
              <a:t> </a:t>
            </a:r>
            <a:r>
              <a:rPr lang="hr-HR" dirty="0" err="1" smtClean="0"/>
              <a:t>non-recognition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any</a:t>
            </a:r>
            <a:r>
              <a:rPr lang="hr-HR" dirty="0" smtClean="0"/>
              <a:t> </a:t>
            </a:r>
            <a:r>
              <a:rPr lang="hr-HR" dirty="0" err="1" smtClean="0"/>
              <a:t>other</a:t>
            </a:r>
            <a:r>
              <a:rPr lang="hr-HR" dirty="0" smtClean="0"/>
              <a:t> </a:t>
            </a:r>
            <a:r>
              <a:rPr lang="hr-HR" dirty="0" err="1" smtClean="0"/>
              <a:t>CP’s</a:t>
            </a:r>
            <a:r>
              <a:rPr lang="hr-HR" dirty="0" smtClean="0"/>
              <a:t> </a:t>
            </a:r>
            <a:r>
              <a:rPr lang="hr-HR" dirty="0" err="1" smtClean="0"/>
              <a:t>rights</a:t>
            </a:r>
            <a:r>
              <a:rPr lang="hr-HR" dirty="0" smtClean="0"/>
              <a:t> </a:t>
            </a:r>
            <a:r>
              <a:rPr lang="hr-HR" dirty="0" err="1" smtClean="0"/>
              <a:t>or</a:t>
            </a:r>
            <a:r>
              <a:rPr lang="hr-HR" dirty="0" smtClean="0"/>
              <a:t> </a:t>
            </a:r>
            <a:r>
              <a:rPr lang="hr-HR" dirty="0" err="1" smtClean="0"/>
              <a:t>claims</a:t>
            </a:r>
            <a:r>
              <a:rPr lang="hr-HR" dirty="0" smtClean="0"/>
              <a:t> </a:t>
            </a:r>
            <a:r>
              <a:rPr lang="hr-HR" dirty="0" err="1" smtClean="0"/>
              <a:t>or</a:t>
            </a:r>
            <a:r>
              <a:rPr lang="hr-HR" dirty="0" smtClean="0"/>
              <a:t> </a:t>
            </a:r>
            <a:r>
              <a:rPr lang="hr-HR" dirty="0" err="1" smtClean="0"/>
              <a:t>basis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claim</a:t>
            </a:r>
            <a:endParaRPr lang="hr-HR" dirty="0" smtClean="0"/>
          </a:p>
          <a:p>
            <a:r>
              <a:rPr lang="hr-HR" dirty="0" smtClean="0"/>
              <a:t>Art. IV. 2: No </a:t>
            </a:r>
            <a:r>
              <a:rPr lang="hr-HR" dirty="0" err="1" smtClean="0"/>
              <a:t>acts</a:t>
            </a:r>
            <a:r>
              <a:rPr lang="hr-HR" dirty="0" smtClean="0"/>
              <a:t> </a:t>
            </a:r>
            <a:r>
              <a:rPr lang="hr-HR" dirty="0" err="1" smtClean="0"/>
              <a:t>or</a:t>
            </a:r>
            <a:r>
              <a:rPr lang="hr-HR" dirty="0" smtClean="0"/>
              <a:t> </a:t>
            </a:r>
            <a:r>
              <a:rPr lang="hr-HR" dirty="0" err="1" smtClean="0"/>
              <a:t>activities</a:t>
            </a:r>
            <a:r>
              <a:rPr lang="hr-HR" dirty="0" smtClean="0"/>
              <a:t> </a:t>
            </a:r>
            <a:r>
              <a:rPr lang="hr-HR" dirty="0" err="1" smtClean="0"/>
              <a:t>taking</a:t>
            </a:r>
            <a:r>
              <a:rPr lang="hr-HR" dirty="0" smtClean="0"/>
              <a:t> place </a:t>
            </a:r>
            <a:r>
              <a:rPr lang="hr-HR" dirty="0" err="1" smtClean="0"/>
              <a:t>while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Treaty</a:t>
            </a:r>
            <a:r>
              <a:rPr lang="hr-HR" dirty="0" smtClean="0"/>
              <a:t> </a:t>
            </a:r>
            <a:r>
              <a:rPr lang="hr-HR" dirty="0" err="1" smtClean="0"/>
              <a:t>is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force</a:t>
            </a:r>
            <a:r>
              <a:rPr lang="hr-HR" dirty="0" smtClean="0"/>
              <a:t> </a:t>
            </a:r>
            <a:r>
              <a:rPr lang="hr-HR" dirty="0" err="1" smtClean="0"/>
              <a:t>shall</a:t>
            </a:r>
            <a:r>
              <a:rPr lang="hr-HR" dirty="0" smtClean="0"/>
              <a:t> </a:t>
            </a:r>
            <a:r>
              <a:rPr lang="hr-HR" dirty="0" err="1" smtClean="0"/>
              <a:t>constitute</a:t>
            </a:r>
            <a:r>
              <a:rPr lang="hr-HR" dirty="0" smtClean="0"/>
              <a:t> a </a:t>
            </a:r>
            <a:r>
              <a:rPr lang="hr-HR" dirty="0" err="1" smtClean="0"/>
              <a:t>basis</a:t>
            </a:r>
            <a:r>
              <a:rPr lang="hr-HR" dirty="0" smtClean="0"/>
              <a:t> for </a:t>
            </a:r>
            <a:r>
              <a:rPr lang="hr-HR" dirty="0" err="1" smtClean="0"/>
              <a:t>asserting</a:t>
            </a:r>
            <a:r>
              <a:rPr lang="hr-HR" dirty="0" smtClean="0"/>
              <a:t>, </a:t>
            </a:r>
            <a:r>
              <a:rPr lang="hr-HR" dirty="0" err="1" smtClean="0"/>
              <a:t>supporting</a:t>
            </a:r>
            <a:r>
              <a:rPr lang="hr-HR" dirty="0" smtClean="0"/>
              <a:t> </a:t>
            </a:r>
            <a:r>
              <a:rPr lang="hr-HR" dirty="0" err="1" smtClean="0"/>
              <a:t>or</a:t>
            </a:r>
            <a:r>
              <a:rPr lang="hr-HR" dirty="0" smtClean="0"/>
              <a:t> </a:t>
            </a:r>
            <a:r>
              <a:rPr lang="hr-HR" dirty="0" err="1" smtClean="0"/>
              <a:t>denying</a:t>
            </a:r>
            <a:r>
              <a:rPr lang="hr-HR" dirty="0" smtClean="0"/>
              <a:t> a </a:t>
            </a:r>
            <a:r>
              <a:rPr lang="hr-HR" dirty="0" err="1" smtClean="0"/>
              <a:t>claim</a:t>
            </a:r>
            <a:r>
              <a:rPr lang="hr-HR" dirty="0" smtClean="0"/>
              <a:t>. No </a:t>
            </a:r>
            <a:r>
              <a:rPr lang="hr-HR" dirty="0" err="1" smtClean="0"/>
              <a:t>new</a:t>
            </a:r>
            <a:r>
              <a:rPr lang="hr-HR" dirty="0" smtClean="0"/>
              <a:t> </a:t>
            </a:r>
            <a:r>
              <a:rPr lang="hr-HR" dirty="0" err="1" smtClean="0"/>
              <a:t>claim</a:t>
            </a:r>
            <a:r>
              <a:rPr lang="hr-HR" dirty="0" smtClean="0"/>
              <a:t>, </a:t>
            </a:r>
            <a:r>
              <a:rPr lang="hr-HR" dirty="0" err="1" smtClean="0"/>
              <a:t>or</a:t>
            </a:r>
            <a:r>
              <a:rPr lang="hr-HR" dirty="0" smtClean="0"/>
              <a:t> </a:t>
            </a:r>
            <a:r>
              <a:rPr lang="hr-HR" dirty="0" err="1" smtClean="0"/>
              <a:t>enlargement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an</a:t>
            </a:r>
            <a:r>
              <a:rPr lang="hr-HR" dirty="0" smtClean="0"/>
              <a:t> </a:t>
            </a:r>
            <a:r>
              <a:rPr lang="hr-HR" dirty="0" err="1" smtClean="0"/>
              <a:t>existing</a:t>
            </a:r>
            <a:r>
              <a:rPr lang="hr-HR" dirty="0" smtClean="0"/>
              <a:t> </a:t>
            </a:r>
            <a:r>
              <a:rPr lang="hr-HR" dirty="0" err="1" smtClean="0"/>
              <a:t>claim</a:t>
            </a:r>
            <a:r>
              <a:rPr lang="hr-HR" dirty="0" smtClean="0"/>
              <a:t> </a:t>
            </a:r>
            <a:r>
              <a:rPr lang="hr-HR" dirty="0" err="1" smtClean="0"/>
              <a:t>shall</a:t>
            </a:r>
            <a:r>
              <a:rPr lang="hr-HR" dirty="0" smtClean="0"/>
              <a:t> </a:t>
            </a:r>
            <a:r>
              <a:rPr lang="hr-HR" dirty="0" err="1" smtClean="0"/>
              <a:t>be</a:t>
            </a:r>
            <a:r>
              <a:rPr lang="hr-HR" dirty="0" smtClean="0"/>
              <a:t> </a:t>
            </a:r>
            <a:r>
              <a:rPr lang="hr-HR" dirty="0" err="1" smtClean="0"/>
              <a:t>asserted</a:t>
            </a:r>
            <a:r>
              <a:rPr lang="hr-HR" dirty="0" smtClean="0"/>
              <a:t> </a:t>
            </a:r>
            <a:r>
              <a:rPr lang="hr-HR" dirty="0" err="1" smtClean="0"/>
              <a:t>while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Treaty</a:t>
            </a:r>
            <a:r>
              <a:rPr lang="hr-HR" dirty="0" smtClean="0"/>
              <a:t> </a:t>
            </a:r>
            <a:r>
              <a:rPr lang="hr-HR" dirty="0" err="1" smtClean="0"/>
              <a:t>is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force</a:t>
            </a:r>
            <a:r>
              <a:rPr lang="hr-HR" dirty="0" smtClean="0"/>
              <a:t>.</a:t>
            </a:r>
          </a:p>
          <a:p>
            <a:endParaRPr lang="hr-HR" dirty="0" smtClean="0"/>
          </a:p>
          <a:p>
            <a:r>
              <a:rPr lang="hr-HR" dirty="0"/>
              <a:t>≈ </a:t>
            </a:r>
            <a:r>
              <a:rPr lang="hr-HR" dirty="0" smtClean="0"/>
              <a:t>85%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territory</a:t>
            </a:r>
            <a:r>
              <a:rPr lang="hr-HR" dirty="0" smtClean="0"/>
              <a:t> – „</a:t>
            </a:r>
            <a:r>
              <a:rPr lang="hr-HR" dirty="0" err="1" smtClean="0"/>
              <a:t>frozen</a:t>
            </a:r>
            <a:r>
              <a:rPr lang="hr-HR" dirty="0" smtClean="0"/>
              <a:t>” </a:t>
            </a:r>
            <a:r>
              <a:rPr lang="hr-HR" dirty="0" err="1" smtClean="0"/>
              <a:t>claims</a:t>
            </a:r>
            <a:r>
              <a:rPr lang="hr-HR" dirty="0" smtClean="0"/>
              <a:t>, but </a:t>
            </a:r>
            <a:r>
              <a:rPr lang="hr-HR" dirty="0" err="1" smtClean="0"/>
              <a:t>not</a:t>
            </a:r>
            <a:r>
              <a:rPr lang="hr-HR" dirty="0" smtClean="0"/>
              <a:t> </a:t>
            </a:r>
            <a:r>
              <a:rPr lang="hr-HR" dirty="0" err="1" smtClean="0"/>
              <a:t>internationally</a:t>
            </a:r>
            <a:r>
              <a:rPr lang="hr-HR" dirty="0" smtClean="0"/>
              <a:t> </a:t>
            </a:r>
            <a:r>
              <a:rPr lang="hr-HR" dirty="0" err="1" smtClean="0"/>
              <a:t>recognized</a:t>
            </a:r>
            <a:endParaRPr lang="hr-HR" dirty="0" smtClean="0"/>
          </a:p>
          <a:p>
            <a:r>
              <a:rPr lang="hr-HR" dirty="0"/>
              <a:t>≈ </a:t>
            </a:r>
            <a:r>
              <a:rPr lang="hr-HR" dirty="0" smtClean="0"/>
              <a:t>15%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territory</a:t>
            </a:r>
            <a:r>
              <a:rPr lang="hr-HR" dirty="0" smtClean="0"/>
              <a:t> – </a:t>
            </a:r>
            <a:r>
              <a:rPr lang="hr-HR" i="1" dirty="0" err="1" smtClean="0"/>
              <a:t>res</a:t>
            </a:r>
            <a:r>
              <a:rPr lang="hr-HR" i="1" dirty="0" smtClean="0"/>
              <a:t> </a:t>
            </a:r>
            <a:r>
              <a:rPr lang="hr-HR" i="1" dirty="0" err="1" smtClean="0"/>
              <a:t>nullius</a:t>
            </a:r>
            <a:r>
              <a:rPr lang="hr-HR" dirty="0" smtClean="0"/>
              <a:t> </a:t>
            </a:r>
            <a:r>
              <a:rPr lang="hr-HR" dirty="0" err="1" smtClean="0"/>
              <a:t>or</a:t>
            </a:r>
            <a:r>
              <a:rPr lang="hr-HR" dirty="0" smtClean="0"/>
              <a:t> </a:t>
            </a:r>
            <a:r>
              <a:rPr lang="hr-HR" i="1" dirty="0" err="1" smtClean="0"/>
              <a:t>res</a:t>
            </a:r>
            <a:r>
              <a:rPr lang="hr-HR" i="1" dirty="0"/>
              <a:t> </a:t>
            </a:r>
            <a:r>
              <a:rPr lang="hr-HR" i="1" dirty="0" err="1" smtClean="0"/>
              <a:t>communis</a:t>
            </a:r>
            <a:r>
              <a:rPr lang="hr-HR" i="1" dirty="0" smtClean="0"/>
              <a:t> </a:t>
            </a:r>
            <a:r>
              <a:rPr lang="hr-HR" i="1" dirty="0" err="1" smtClean="0"/>
              <a:t>omnium</a:t>
            </a:r>
            <a:endParaRPr lang="hr-HR" i="1" dirty="0" smtClean="0"/>
          </a:p>
          <a:p>
            <a:pPr lvl="1"/>
            <a:endParaRPr lang="hr-H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12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Jurisdiction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Antarctic</a:t>
            </a:r>
            <a:r>
              <a:rPr lang="hr-HR" dirty="0" smtClean="0"/>
              <a:t> </a:t>
            </a:r>
            <a:r>
              <a:rPr lang="hr-HR" dirty="0" err="1" smtClean="0"/>
              <a:t>region</a:t>
            </a:r>
            <a:endParaRPr lang="en-US" dirty="0"/>
          </a:p>
        </p:txBody>
      </p:sp>
      <p:sp>
        <p:nvSpPr>
          <p:cNvPr id="20" name="Rezervirano mjesto sadržaja 19"/>
          <p:cNvSpPr>
            <a:spLocks noGrp="1"/>
          </p:cNvSpPr>
          <p:nvPr>
            <p:ph sz="half" idx="1"/>
          </p:nvPr>
        </p:nvSpPr>
        <p:spPr>
          <a:xfrm>
            <a:off x="913795" y="2083709"/>
            <a:ext cx="5182205" cy="3497278"/>
          </a:xfrm>
        </p:spPr>
        <p:txBody>
          <a:bodyPr>
            <a:normAutofit lnSpcReduction="10000"/>
          </a:bodyPr>
          <a:lstStyle/>
          <a:p>
            <a:r>
              <a:rPr lang="hr-HR" dirty="0" err="1" smtClean="0"/>
              <a:t>based</a:t>
            </a:r>
            <a:r>
              <a:rPr lang="hr-HR" dirty="0" smtClean="0"/>
              <a:t> on </a:t>
            </a:r>
            <a:r>
              <a:rPr lang="hr-HR" dirty="0" err="1" smtClean="0"/>
              <a:t>nationality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scientific</a:t>
            </a:r>
            <a:r>
              <a:rPr lang="hr-HR" dirty="0" smtClean="0"/>
              <a:t> </a:t>
            </a:r>
            <a:r>
              <a:rPr lang="hr-HR" dirty="0" err="1" smtClean="0"/>
              <a:t>personnel</a:t>
            </a:r>
            <a:r>
              <a:rPr lang="hr-HR" dirty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observers</a:t>
            </a:r>
            <a:r>
              <a:rPr lang="hr-HR" dirty="0" smtClean="0"/>
              <a:t> </a:t>
            </a:r>
            <a:r>
              <a:rPr lang="hr-HR" dirty="0" err="1" smtClean="0"/>
              <a:t>from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CPs</a:t>
            </a:r>
            <a:r>
              <a:rPr lang="hr-HR" dirty="0" smtClean="0"/>
              <a:t> (art. VIII. 1)</a:t>
            </a:r>
          </a:p>
          <a:p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case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dispute</a:t>
            </a:r>
            <a:r>
              <a:rPr lang="hr-HR" dirty="0" smtClean="0"/>
              <a:t> – </a:t>
            </a:r>
            <a:r>
              <a:rPr lang="hr-HR" dirty="0" err="1" smtClean="0"/>
              <a:t>immediate</a:t>
            </a:r>
            <a:r>
              <a:rPr lang="hr-HR" dirty="0" smtClean="0"/>
              <a:t> </a:t>
            </a:r>
            <a:r>
              <a:rPr lang="hr-HR" dirty="0" err="1" smtClean="0"/>
              <a:t>consultations</a:t>
            </a:r>
            <a:r>
              <a:rPr lang="hr-HR" dirty="0" smtClean="0"/>
              <a:t> (art. VIII. 2)</a:t>
            </a:r>
          </a:p>
          <a:p>
            <a:r>
              <a:rPr lang="hr-HR" dirty="0" err="1" smtClean="0"/>
              <a:t>jurisdictional</a:t>
            </a:r>
            <a:r>
              <a:rPr lang="hr-HR" dirty="0" smtClean="0"/>
              <a:t> </a:t>
            </a:r>
            <a:r>
              <a:rPr lang="hr-HR" dirty="0" err="1" smtClean="0"/>
              <a:t>void</a:t>
            </a:r>
            <a:r>
              <a:rPr lang="hr-HR" dirty="0" smtClean="0"/>
              <a:t> – </a:t>
            </a:r>
            <a:r>
              <a:rPr lang="hr-HR" dirty="0" err="1" smtClean="0"/>
              <a:t>visitors</a:t>
            </a:r>
            <a:r>
              <a:rPr lang="hr-HR" dirty="0" smtClean="0"/>
              <a:t>, </a:t>
            </a:r>
            <a:r>
              <a:rPr lang="hr-HR" dirty="0" err="1" smtClean="0"/>
              <a:t>tourists</a:t>
            </a:r>
            <a:r>
              <a:rPr lang="hr-HR" dirty="0" smtClean="0"/>
              <a:t>, </a:t>
            </a:r>
            <a:r>
              <a:rPr lang="hr-HR" dirty="0" err="1" smtClean="0"/>
              <a:t>third</a:t>
            </a:r>
            <a:r>
              <a:rPr lang="hr-HR" dirty="0" smtClean="0"/>
              <a:t>-party </a:t>
            </a:r>
            <a:r>
              <a:rPr lang="hr-HR" dirty="0" err="1" smtClean="0"/>
              <a:t>nationals</a:t>
            </a:r>
            <a:endParaRPr lang="hr-HR" dirty="0" smtClean="0"/>
          </a:p>
          <a:p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practice</a:t>
            </a:r>
            <a:r>
              <a:rPr lang="hr-HR" dirty="0" smtClean="0"/>
              <a:t> – </a:t>
            </a:r>
            <a:r>
              <a:rPr lang="hr-HR" dirty="0" err="1" smtClean="0"/>
              <a:t>territorial</a:t>
            </a:r>
            <a:r>
              <a:rPr lang="hr-HR" dirty="0" smtClean="0"/>
              <a:t> </a:t>
            </a:r>
            <a:r>
              <a:rPr lang="hr-HR" dirty="0" err="1" smtClean="0"/>
              <a:t>over</a:t>
            </a:r>
            <a:r>
              <a:rPr lang="hr-HR" dirty="0" smtClean="0"/>
              <a:t> ‘</a:t>
            </a:r>
            <a:r>
              <a:rPr lang="hr-HR" dirty="0" err="1" smtClean="0"/>
              <a:t>claimed</a:t>
            </a:r>
            <a:r>
              <a:rPr lang="hr-HR" dirty="0" smtClean="0"/>
              <a:t> </a:t>
            </a:r>
            <a:r>
              <a:rPr lang="hr-HR" dirty="0" err="1" smtClean="0"/>
              <a:t>sector</a:t>
            </a:r>
            <a:r>
              <a:rPr lang="hr-HR" dirty="0" smtClean="0"/>
              <a:t>’ but </a:t>
            </a:r>
            <a:r>
              <a:rPr lang="hr-HR" dirty="0" err="1" smtClean="0"/>
              <a:t>only</a:t>
            </a:r>
            <a:r>
              <a:rPr lang="hr-HR" dirty="0" smtClean="0"/>
              <a:t> on </a:t>
            </a:r>
            <a:r>
              <a:rPr lang="hr-HR" dirty="0" err="1" smtClean="0"/>
              <a:t>its</a:t>
            </a:r>
            <a:r>
              <a:rPr lang="hr-HR" dirty="0" smtClean="0"/>
              <a:t> </a:t>
            </a:r>
            <a:r>
              <a:rPr lang="hr-HR" dirty="0" err="1" smtClean="0"/>
              <a:t>own</a:t>
            </a:r>
            <a:r>
              <a:rPr lang="hr-HR" dirty="0" smtClean="0"/>
              <a:t> </a:t>
            </a:r>
            <a:r>
              <a:rPr lang="hr-HR" dirty="0" err="1" smtClean="0"/>
              <a:t>nationals</a:t>
            </a:r>
            <a:r>
              <a:rPr lang="hr-HR" dirty="0" smtClean="0"/>
              <a:t>, </a:t>
            </a:r>
            <a:r>
              <a:rPr lang="hr-HR" dirty="0" err="1" smtClean="0"/>
              <a:t>nationality-based</a:t>
            </a:r>
            <a:r>
              <a:rPr lang="hr-HR" dirty="0" smtClean="0"/>
              <a:t>, </a:t>
            </a:r>
            <a:r>
              <a:rPr lang="hr-HR" dirty="0" err="1" smtClean="0"/>
              <a:t>station-based</a:t>
            </a:r>
            <a:r>
              <a:rPr lang="hr-HR" dirty="0" smtClean="0"/>
              <a:t> (</a:t>
            </a:r>
            <a:r>
              <a:rPr lang="hr-HR" dirty="0" err="1" smtClean="0"/>
              <a:t>flag</a:t>
            </a:r>
            <a:r>
              <a:rPr lang="hr-HR" dirty="0" smtClean="0"/>
              <a:t> </a:t>
            </a:r>
            <a:r>
              <a:rPr lang="hr-HR" dirty="0" err="1" smtClean="0"/>
              <a:t>state</a:t>
            </a:r>
            <a:r>
              <a:rPr lang="hr-HR" dirty="0" smtClean="0"/>
              <a:t> </a:t>
            </a:r>
            <a:r>
              <a:rPr lang="hr-HR" dirty="0" err="1" smtClean="0"/>
              <a:t>jurisdiction</a:t>
            </a:r>
            <a:r>
              <a:rPr lang="hr-HR" dirty="0" smtClean="0"/>
              <a:t> </a:t>
            </a:r>
            <a:r>
              <a:rPr lang="hr-HR" dirty="0" err="1" smtClean="0"/>
              <a:t>analogy</a:t>
            </a:r>
            <a:r>
              <a:rPr lang="hr-HR" dirty="0" smtClean="0"/>
              <a:t>)</a:t>
            </a:r>
          </a:p>
          <a:p>
            <a:endParaRPr lang="hr-HR" dirty="0" smtClean="0"/>
          </a:p>
          <a:p>
            <a:endParaRPr lang="en-US" dirty="0"/>
          </a:p>
        </p:txBody>
      </p:sp>
      <p:pic>
        <p:nvPicPr>
          <p:cNvPr id="22" name="Rezervirano mjesto sadržaja 2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214" y="2654683"/>
            <a:ext cx="3778400" cy="2355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TekstniOkvir 24"/>
          <p:cNvSpPr txBox="1"/>
          <p:nvPr/>
        </p:nvSpPr>
        <p:spPr>
          <a:xfrm>
            <a:off x="10304026" y="4086682"/>
            <a:ext cx="1848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err="1" smtClean="0"/>
              <a:t>McMurdo</a:t>
            </a:r>
            <a:r>
              <a:rPr lang="hr-HR" dirty="0" smtClean="0"/>
              <a:t> </a:t>
            </a:r>
            <a:r>
              <a:rPr lang="hr-HR" dirty="0" err="1" smtClean="0"/>
              <a:t>station</a:t>
            </a:r>
            <a:r>
              <a:rPr lang="hr-HR" dirty="0" smtClean="0"/>
              <a:t>, </a:t>
            </a:r>
            <a:r>
              <a:rPr lang="hr-HR" dirty="0" err="1" smtClean="0"/>
              <a:t>largest</a:t>
            </a:r>
            <a:r>
              <a:rPr lang="hr-HR" dirty="0" smtClean="0"/>
              <a:t> </a:t>
            </a:r>
            <a:r>
              <a:rPr lang="hr-HR" dirty="0" err="1" smtClean="0"/>
              <a:t>Antarctic</a:t>
            </a:r>
            <a:r>
              <a:rPr lang="hr-HR" dirty="0" smtClean="0"/>
              <a:t> </a:t>
            </a:r>
            <a:r>
              <a:rPr lang="hr-HR" dirty="0" err="1" smtClean="0"/>
              <a:t>station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37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Jurisdiction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Antarctic</a:t>
            </a:r>
            <a:r>
              <a:rPr lang="hr-HR" dirty="0" smtClean="0"/>
              <a:t> </a:t>
            </a:r>
            <a:r>
              <a:rPr lang="hr-HR" dirty="0" err="1" smtClean="0"/>
              <a:t>region</a:t>
            </a:r>
            <a:endParaRPr lang="en-US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796688"/>
          </a:xfrm>
        </p:spPr>
        <p:txBody>
          <a:bodyPr>
            <a:normAutofit/>
          </a:bodyPr>
          <a:lstStyle/>
          <a:p>
            <a:r>
              <a:rPr lang="hr-HR" dirty="0" err="1" smtClean="0"/>
              <a:t>exercising</a:t>
            </a:r>
            <a:r>
              <a:rPr lang="hr-HR" dirty="0" smtClean="0"/>
              <a:t> </a:t>
            </a:r>
            <a:r>
              <a:rPr lang="hr-HR" dirty="0" err="1" smtClean="0"/>
              <a:t>jurisdiction</a:t>
            </a:r>
            <a:r>
              <a:rPr lang="hr-HR" dirty="0" smtClean="0"/>
              <a:t> </a:t>
            </a:r>
            <a:r>
              <a:rPr lang="hr-HR" dirty="0" err="1" smtClean="0"/>
              <a:t>an</a:t>
            </a:r>
            <a:r>
              <a:rPr lang="hr-HR" dirty="0" smtClean="0"/>
              <a:t> </a:t>
            </a:r>
            <a:r>
              <a:rPr lang="hr-HR" dirty="0" err="1" smtClean="0"/>
              <a:t>important</a:t>
            </a:r>
            <a:r>
              <a:rPr lang="hr-HR" dirty="0" smtClean="0"/>
              <a:t> element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sovereignty</a:t>
            </a:r>
            <a:endParaRPr lang="hr-HR" dirty="0" smtClean="0"/>
          </a:p>
          <a:p>
            <a:r>
              <a:rPr lang="hr-HR" dirty="0" err="1" smtClean="0"/>
              <a:t>case</a:t>
            </a:r>
            <a:r>
              <a:rPr lang="hr-HR" dirty="0" smtClean="0"/>
              <a:t> </a:t>
            </a:r>
            <a:r>
              <a:rPr lang="hr-HR" dirty="0" err="1" smtClean="0"/>
              <a:t>study</a:t>
            </a:r>
            <a:r>
              <a:rPr lang="hr-HR" dirty="0" smtClean="0"/>
              <a:t>: a </a:t>
            </a:r>
            <a:r>
              <a:rPr lang="hr-HR" dirty="0" err="1" smtClean="0"/>
              <a:t>tourist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one CP </a:t>
            </a:r>
            <a:r>
              <a:rPr lang="hr-HR" dirty="0" err="1" smtClean="0"/>
              <a:t>committed</a:t>
            </a:r>
            <a:r>
              <a:rPr lang="hr-HR" dirty="0" smtClean="0"/>
              <a:t> a </a:t>
            </a:r>
            <a:r>
              <a:rPr lang="hr-HR" dirty="0" err="1" smtClean="0"/>
              <a:t>crime</a:t>
            </a:r>
            <a:r>
              <a:rPr lang="hr-HR" dirty="0" smtClean="0"/>
              <a:t> on a </a:t>
            </a:r>
            <a:r>
              <a:rPr lang="hr-HR" dirty="0" err="1" smtClean="0"/>
              <a:t>territory</a:t>
            </a:r>
            <a:r>
              <a:rPr lang="hr-HR" dirty="0" smtClean="0"/>
              <a:t> </a:t>
            </a:r>
            <a:r>
              <a:rPr lang="hr-HR" dirty="0" err="1" smtClean="0"/>
              <a:t>claimed</a:t>
            </a:r>
            <a:r>
              <a:rPr lang="hr-HR" dirty="0" smtClean="0"/>
              <a:t> </a:t>
            </a:r>
            <a:r>
              <a:rPr lang="hr-HR" dirty="0" err="1" smtClean="0"/>
              <a:t>by</a:t>
            </a:r>
            <a:r>
              <a:rPr lang="hr-HR" dirty="0" smtClean="0"/>
              <a:t> </a:t>
            </a:r>
            <a:r>
              <a:rPr lang="hr-HR" dirty="0" err="1" smtClean="0"/>
              <a:t>other</a:t>
            </a:r>
            <a:r>
              <a:rPr lang="hr-HR" dirty="0" smtClean="0"/>
              <a:t> CP (</a:t>
            </a:r>
            <a:r>
              <a:rPr lang="hr-HR" dirty="0" err="1" smtClean="0"/>
              <a:t>nationality-based</a:t>
            </a:r>
            <a:r>
              <a:rPr lang="hr-HR" dirty="0" smtClean="0"/>
              <a:t> vs. </a:t>
            </a:r>
            <a:r>
              <a:rPr lang="hr-HR" dirty="0" err="1" smtClean="0"/>
              <a:t>territorial</a:t>
            </a:r>
            <a:r>
              <a:rPr lang="hr-HR" dirty="0" smtClean="0"/>
              <a:t>)</a:t>
            </a:r>
          </a:p>
          <a:p>
            <a:r>
              <a:rPr lang="hr-HR" dirty="0" err="1" smtClean="0"/>
              <a:t>case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Rodney</a:t>
            </a:r>
            <a:r>
              <a:rPr lang="hr-HR" dirty="0" smtClean="0"/>
              <a:t> Marks, 2000: </a:t>
            </a:r>
            <a:r>
              <a:rPr lang="hr-HR" dirty="0" err="1" smtClean="0"/>
              <a:t>Australian</a:t>
            </a:r>
            <a:r>
              <a:rPr lang="hr-HR" dirty="0" smtClean="0"/>
              <a:t> </a:t>
            </a:r>
            <a:r>
              <a:rPr lang="hr-HR" dirty="0" err="1" smtClean="0"/>
              <a:t>scientist</a:t>
            </a:r>
            <a:r>
              <a:rPr lang="hr-HR" dirty="0" smtClean="0"/>
              <a:t>, American </a:t>
            </a:r>
            <a:r>
              <a:rPr lang="hr-HR" dirty="0" err="1" smtClean="0"/>
              <a:t>station</a:t>
            </a:r>
            <a:r>
              <a:rPr lang="hr-HR" dirty="0" smtClean="0"/>
              <a:t>, New </a:t>
            </a:r>
            <a:r>
              <a:rPr lang="hr-HR" dirty="0" err="1" smtClean="0"/>
              <a:t>Zealand’s</a:t>
            </a:r>
            <a:r>
              <a:rPr lang="hr-HR" dirty="0" smtClean="0"/>
              <a:t> </a:t>
            </a:r>
            <a:r>
              <a:rPr lang="hr-HR" dirty="0" err="1" smtClean="0"/>
              <a:t>territory</a:t>
            </a:r>
            <a:endParaRPr lang="hr-HR" dirty="0" smtClean="0"/>
          </a:p>
          <a:p>
            <a:endParaRPr lang="hr-HR" dirty="0"/>
          </a:p>
          <a:p>
            <a:r>
              <a:rPr lang="hr-HR" dirty="0" err="1" smtClean="0"/>
              <a:t>Which</a:t>
            </a:r>
            <a:r>
              <a:rPr lang="hr-HR" dirty="0" smtClean="0"/>
              <a:t> </a:t>
            </a:r>
            <a:r>
              <a:rPr lang="hr-HR" dirty="0" err="1" smtClean="0"/>
              <a:t>criminal</a:t>
            </a:r>
            <a:r>
              <a:rPr lang="hr-HR" dirty="0" smtClean="0"/>
              <a:t> </a:t>
            </a:r>
            <a:r>
              <a:rPr lang="hr-HR" dirty="0" err="1" smtClean="0"/>
              <a:t>code</a:t>
            </a:r>
            <a:r>
              <a:rPr lang="hr-HR" dirty="0" smtClean="0"/>
              <a:t> </a:t>
            </a:r>
            <a:r>
              <a:rPr lang="hr-HR" dirty="0" err="1" smtClean="0"/>
              <a:t>is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force</a:t>
            </a:r>
            <a:r>
              <a:rPr lang="hr-HR" dirty="0" smtClean="0"/>
              <a:t>? (</a:t>
            </a:r>
            <a:r>
              <a:rPr lang="hr-HR" dirty="0" err="1" smtClean="0"/>
              <a:t>non-claimed</a:t>
            </a:r>
            <a:r>
              <a:rPr lang="hr-HR" dirty="0" smtClean="0"/>
              <a:t> </a:t>
            </a:r>
            <a:r>
              <a:rPr lang="hr-HR" dirty="0" err="1" smtClean="0"/>
              <a:t>territory</a:t>
            </a:r>
            <a:r>
              <a:rPr lang="hr-HR" dirty="0" smtClean="0"/>
              <a:t>, </a:t>
            </a:r>
            <a:r>
              <a:rPr lang="hr-HR" dirty="0" err="1" smtClean="0"/>
              <a:t>third</a:t>
            </a:r>
            <a:r>
              <a:rPr lang="hr-HR" dirty="0" smtClean="0"/>
              <a:t>-party </a:t>
            </a:r>
            <a:r>
              <a:rPr lang="hr-HR" dirty="0" err="1" smtClean="0"/>
              <a:t>national</a:t>
            </a:r>
            <a:r>
              <a:rPr lang="hr-HR" dirty="0" smtClean="0"/>
              <a:t> (</a:t>
            </a:r>
            <a:r>
              <a:rPr lang="hr-HR" dirty="0" err="1" smtClean="0"/>
              <a:t>e.g</a:t>
            </a:r>
            <a:r>
              <a:rPr lang="hr-HR" dirty="0" smtClean="0"/>
              <a:t>. </a:t>
            </a:r>
            <a:r>
              <a:rPr lang="hr-HR" dirty="0" err="1" smtClean="0"/>
              <a:t>tourist</a:t>
            </a:r>
            <a:r>
              <a:rPr lang="hr-HR" dirty="0" smtClean="0"/>
              <a:t>) on </a:t>
            </a:r>
            <a:r>
              <a:rPr lang="hr-HR" dirty="0" err="1" smtClean="0"/>
              <a:t>an</a:t>
            </a:r>
            <a:r>
              <a:rPr lang="hr-HR" dirty="0" smtClean="0"/>
              <a:t> </a:t>
            </a:r>
            <a:r>
              <a:rPr lang="hr-HR" dirty="0" err="1" smtClean="0"/>
              <a:t>internationally</a:t>
            </a:r>
            <a:r>
              <a:rPr lang="hr-HR" dirty="0" smtClean="0"/>
              <a:t> </a:t>
            </a:r>
            <a:r>
              <a:rPr lang="hr-HR" dirty="0" err="1" smtClean="0"/>
              <a:t>unrecognized</a:t>
            </a:r>
            <a:r>
              <a:rPr lang="hr-HR" dirty="0" smtClean="0"/>
              <a:t> </a:t>
            </a:r>
            <a:r>
              <a:rPr lang="hr-HR" dirty="0" err="1" smtClean="0"/>
              <a:t>territory</a:t>
            </a:r>
            <a:r>
              <a:rPr lang="hr-HR" dirty="0" smtClean="0"/>
              <a:t>)</a:t>
            </a:r>
            <a:endParaRPr lang="en-US" dirty="0"/>
          </a:p>
        </p:txBody>
      </p:sp>
      <p:pic>
        <p:nvPicPr>
          <p:cNvPr id="5" name="Rezervirano mjesto sadržaja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247" y="2419410"/>
            <a:ext cx="5065712" cy="2684827"/>
          </a:xfrm>
        </p:spPr>
      </p:pic>
      <p:sp>
        <p:nvSpPr>
          <p:cNvPr id="6" name="TekstniOkvir 5"/>
          <p:cNvSpPr txBox="1"/>
          <p:nvPr/>
        </p:nvSpPr>
        <p:spPr>
          <a:xfrm>
            <a:off x="7918309" y="5277853"/>
            <a:ext cx="3686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err="1" smtClean="0"/>
              <a:t>Amundsen</a:t>
            </a:r>
            <a:r>
              <a:rPr lang="hr-HR" dirty="0" smtClean="0"/>
              <a:t>-Scott </a:t>
            </a:r>
            <a:r>
              <a:rPr lang="hr-HR" dirty="0" err="1" smtClean="0"/>
              <a:t>South</a:t>
            </a:r>
            <a:r>
              <a:rPr lang="hr-HR" dirty="0" smtClean="0"/>
              <a:t> Pole </a:t>
            </a:r>
            <a:r>
              <a:rPr lang="hr-HR" dirty="0" err="1"/>
              <a:t>s</a:t>
            </a:r>
            <a:r>
              <a:rPr lang="hr-HR" dirty="0" err="1" smtClean="0"/>
              <a:t>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85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Škriljevac">
  <a:themeElements>
    <a:clrScheme name="Plava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Škriljevac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Škriljeva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TM04033929[[fn=Škriljevac]]</Template>
  <TotalTime>494</TotalTime>
  <Words>858</Words>
  <Application>Microsoft Office PowerPoint</Application>
  <PresentationFormat>Široki zaslon</PresentationFormat>
  <Paragraphs>79</Paragraphs>
  <Slides>11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11</vt:i4>
      </vt:variant>
    </vt:vector>
  </HeadingPairs>
  <TitlesOfParts>
    <vt:vector size="15" baseType="lpstr">
      <vt:lpstr>Calisto MT</vt:lpstr>
      <vt:lpstr>Trebuchet MS</vt:lpstr>
      <vt:lpstr>Wingdings 2</vt:lpstr>
      <vt:lpstr>Škriljevac</vt:lpstr>
      <vt:lpstr>Antarctic sovereignty and its jurisdictional implications  </vt:lpstr>
      <vt:lpstr>PowerPointova prezentacija</vt:lpstr>
      <vt:lpstr>Human contact with Antarctic land in 19th century</vt:lpstr>
      <vt:lpstr>Territorial claims for sovereignty</vt:lpstr>
      <vt:lpstr>Territorial claims for sovereignty</vt:lpstr>
      <vt:lpstr>Antarctic Treaty 1959</vt:lpstr>
      <vt:lpstr>Article IV</vt:lpstr>
      <vt:lpstr>Jurisdiction in Antarctic region</vt:lpstr>
      <vt:lpstr>Jurisdiction in Antarctic region</vt:lpstr>
      <vt:lpstr>Tourism vs. environment</vt:lpstr>
      <vt:lpstr>Conclusion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Antarctic sovereignty and its jurisdictional implications  </dc:title>
  <dc:creator>Nikola Besek</dc:creator>
  <cp:lastModifiedBy>Nikola Besek</cp:lastModifiedBy>
  <cp:revision>37</cp:revision>
  <dcterms:created xsi:type="dcterms:W3CDTF">2020-10-31T15:32:04Z</dcterms:created>
  <dcterms:modified xsi:type="dcterms:W3CDTF">2020-11-06T17:39:53Z</dcterms:modified>
</cp:coreProperties>
</file>