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6" r:id="rId14"/>
    <p:sldId id="27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840"/>
  </p:normalViewPr>
  <p:slideViewPr>
    <p:cSldViewPr snapToGrid="0" snapToObjects="1">
      <p:cViewPr varScale="1">
        <p:scale>
          <a:sx n="112" d="100"/>
          <a:sy n="112" d="100"/>
        </p:scale>
        <p:origin x="57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11/3/20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11/3/20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11/3/20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11/3/20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11/3/20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11/3/20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11/3/20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eurojust.europa.eu/practical-steps-jit-evaluation-0" TargetMode="External"/><Relationship Id="rId2" Type="http://schemas.openxmlformats.org/officeDocument/2006/relationships/hyperlink" Target="https://www.eurojust.europa.eu/jit-evaluation-for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36067-2187-284B-AF42-68FF4702198D}"/>
              </a:ext>
            </a:extLst>
          </p:cNvPr>
          <p:cNvSpPr>
            <a:spLocks noGrp="1"/>
          </p:cNvSpPr>
          <p:nvPr>
            <p:ph type="ctrTitle"/>
          </p:nvPr>
        </p:nvSpPr>
        <p:spPr>
          <a:xfrm>
            <a:off x="1017795" y="876300"/>
            <a:ext cx="8825658" cy="3329581"/>
          </a:xfrm>
        </p:spPr>
        <p:txBody>
          <a:bodyPr/>
          <a:lstStyle/>
          <a:p>
            <a:pPr algn="just"/>
            <a:r>
              <a:rPr lang="en-HR" sz="4400" dirty="0"/>
              <a:t>Cross-border prosecution of the (economic) crimes in the EU: how to devise a successful model for evidence gathering</a:t>
            </a:r>
          </a:p>
        </p:txBody>
      </p:sp>
      <p:sp>
        <p:nvSpPr>
          <p:cNvPr id="3" name="Subtitle 2">
            <a:extLst>
              <a:ext uri="{FF2B5EF4-FFF2-40B4-BE49-F238E27FC236}">
                <a16:creationId xmlns:a16="http://schemas.microsoft.com/office/drawing/2014/main" id="{7E59B68B-1507-1544-9998-E96AC697F7E7}"/>
              </a:ext>
            </a:extLst>
          </p:cNvPr>
          <p:cNvSpPr>
            <a:spLocks noGrp="1"/>
          </p:cNvSpPr>
          <p:nvPr>
            <p:ph type="subTitle" idx="1"/>
          </p:nvPr>
        </p:nvSpPr>
        <p:spPr>
          <a:xfrm>
            <a:off x="1109235" y="5478600"/>
            <a:ext cx="8825658" cy="1006200"/>
          </a:xfrm>
        </p:spPr>
        <p:txBody>
          <a:bodyPr>
            <a:normAutofit/>
          </a:bodyPr>
          <a:lstStyle/>
          <a:p>
            <a:r>
              <a:rPr lang="en-HR" b="1" dirty="0"/>
              <a:t>Zoran Vinković, mag.iur.</a:t>
            </a:r>
          </a:p>
          <a:p>
            <a:pPr algn="r"/>
            <a:r>
              <a:rPr lang="en-HR" dirty="0"/>
              <a:t> IUC Dubrovnik, 3/11/2020</a:t>
            </a:r>
          </a:p>
          <a:p>
            <a:endParaRPr lang="en-HR" dirty="0"/>
          </a:p>
        </p:txBody>
      </p:sp>
    </p:spTree>
    <p:extLst>
      <p:ext uri="{BB962C8B-B14F-4D97-AF65-F5344CB8AC3E}">
        <p14:creationId xmlns:p14="http://schemas.microsoft.com/office/powerpoint/2010/main" val="40044307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F4FAB-EA37-854E-9EEB-8AFE357CFD7C}"/>
              </a:ext>
            </a:extLst>
          </p:cNvPr>
          <p:cNvSpPr>
            <a:spLocks noGrp="1"/>
          </p:cNvSpPr>
          <p:nvPr>
            <p:ph type="title"/>
          </p:nvPr>
        </p:nvSpPr>
        <p:spPr/>
        <p:txBody>
          <a:bodyPr/>
          <a:lstStyle/>
          <a:p>
            <a:r>
              <a:rPr lang="en-HR" dirty="0"/>
              <a:t>Eurojust	</a:t>
            </a:r>
          </a:p>
        </p:txBody>
      </p:sp>
      <p:sp>
        <p:nvSpPr>
          <p:cNvPr id="3" name="Content Placeholder 2">
            <a:extLst>
              <a:ext uri="{FF2B5EF4-FFF2-40B4-BE49-F238E27FC236}">
                <a16:creationId xmlns:a16="http://schemas.microsoft.com/office/drawing/2014/main" id="{2E5269C0-C103-6046-9393-84160990AF3E}"/>
              </a:ext>
            </a:extLst>
          </p:cNvPr>
          <p:cNvSpPr>
            <a:spLocks noGrp="1"/>
          </p:cNvSpPr>
          <p:nvPr>
            <p:ph idx="1"/>
          </p:nvPr>
        </p:nvSpPr>
        <p:spPr/>
        <p:txBody>
          <a:bodyPr/>
          <a:lstStyle/>
          <a:p>
            <a:pPr algn="just"/>
            <a:r>
              <a:rPr lang="en-US" dirty="0"/>
              <a:t>Article 85 TFEU  - Eurojust’s mission is to support and strengthen coordination and cooperation between national investigating and prosecuting authorities in relation to serious crime affecting two or more Member States or requiring prosecution on common bases, on the basis of operations conducted and information supplied by the Member States’ authorities and by the European Union Agency for Law Enforcement Cooperation (Europol).</a:t>
            </a:r>
          </a:p>
          <a:p>
            <a:pPr algn="just"/>
            <a:r>
              <a:rPr lang="en-US" dirty="0"/>
              <a:t>Speedier transmission, quicker investigation;</a:t>
            </a:r>
          </a:p>
          <a:p>
            <a:pPr algn="just"/>
            <a:r>
              <a:rPr lang="en-US" dirty="0"/>
              <a:t>Bilateral and multilateral meetings to be set up in Eurojust</a:t>
            </a:r>
          </a:p>
          <a:p>
            <a:pPr algn="just"/>
            <a:r>
              <a:rPr lang="en-US" dirty="0"/>
              <a:t>Joint investigation team set-up</a:t>
            </a:r>
          </a:p>
          <a:p>
            <a:pPr marL="0" indent="0" algn="just">
              <a:buNone/>
            </a:pPr>
            <a:endParaRPr lang="en-HR" dirty="0"/>
          </a:p>
        </p:txBody>
      </p:sp>
    </p:spTree>
    <p:extLst>
      <p:ext uri="{BB962C8B-B14F-4D97-AF65-F5344CB8AC3E}">
        <p14:creationId xmlns:p14="http://schemas.microsoft.com/office/powerpoint/2010/main" val="4188490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CE6541-D120-AF4C-A211-D740DB393CF5}"/>
              </a:ext>
            </a:extLst>
          </p:cNvPr>
          <p:cNvSpPr>
            <a:spLocks noGrp="1"/>
          </p:cNvSpPr>
          <p:nvPr>
            <p:ph idx="1"/>
          </p:nvPr>
        </p:nvSpPr>
        <p:spPr>
          <a:xfrm>
            <a:off x="1103312" y="671514"/>
            <a:ext cx="8946541" cy="5576886"/>
          </a:xfrm>
        </p:spPr>
        <p:txBody>
          <a:bodyPr/>
          <a:lstStyle/>
          <a:p>
            <a:pPr algn="just"/>
            <a:r>
              <a:rPr lang="en-HR" b="1" dirty="0"/>
              <a:t>Planning:</a:t>
            </a:r>
            <a:r>
              <a:rPr lang="en-HR" dirty="0"/>
              <a:t> </a:t>
            </a:r>
            <a:r>
              <a:rPr lang="en-US" dirty="0"/>
              <a:t>The decision to set up a JIT often takes shape at Eurojust. Once parallel or linked investigations have been identified by the National Desks at Eurojust, and the case has been registered, Eurojust may organize a coordination meeting between the involved States. During the meeting, Eurojust helps authorities assess the suitability of the case for the purpose of establishing a JIT. The setting up of JITs can also be agreed upon without, or prior to, a coordination meeting.</a:t>
            </a:r>
            <a:endParaRPr lang="en-HR" dirty="0"/>
          </a:p>
          <a:p>
            <a:pPr algn="just"/>
            <a:r>
              <a:rPr lang="en-HR" b="1" dirty="0"/>
              <a:t>Setting up the team:</a:t>
            </a:r>
            <a:r>
              <a:rPr lang="en-HR" dirty="0"/>
              <a:t> </a:t>
            </a:r>
            <a:r>
              <a:rPr lang="en-US" dirty="0"/>
              <a:t>Eurojust supports the national authorities in setting up the team, by assisting in the drafting of JIT agreements and helping the partners navigate differences in procedural laws and reach agreement on key areas of cooperation and working methods. In establishing a JIT, practitioners are able to make use of supporting tools, jointly developed by the JITs Network, Eurojust and Europol.</a:t>
            </a:r>
            <a:endParaRPr lang="en-HR" dirty="0"/>
          </a:p>
          <a:p>
            <a:pPr marL="0" indent="0">
              <a:buNone/>
            </a:pPr>
            <a:endParaRPr lang="en-HR" dirty="0"/>
          </a:p>
        </p:txBody>
      </p:sp>
    </p:spTree>
    <p:extLst>
      <p:ext uri="{BB962C8B-B14F-4D97-AF65-F5344CB8AC3E}">
        <p14:creationId xmlns:p14="http://schemas.microsoft.com/office/powerpoint/2010/main" val="1936138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27F4F1-048C-9C4D-9C71-1819578A622B}"/>
              </a:ext>
            </a:extLst>
          </p:cNvPr>
          <p:cNvSpPr>
            <a:spLocks noGrp="1"/>
          </p:cNvSpPr>
          <p:nvPr>
            <p:ph idx="1"/>
          </p:nvPr>
        </p:nvSpPr>
        <p:spPr>
          <a:xfrm>
            <a:off x="1117599" y="638455"/>
            <a:ext cx="8946541" cy="5462308"/>
          </a:xfrm>
        </p:spPr>
        <p:txBody>
          <a:bodyPr/>
          <a:lstStyle/>
          <a:p>
            <a:pPr algn="just"/>
            <a:r>
              <a:rPr lang="en-HR" b="1" dirty="0"/>
              <a:t>The operational phase:</a:t>
            </a:r>
            <a:r>
              <a:rPr lang="en-HR" dirty="0"/>
              <a:t> </a:t>
            </a:r>
            <a:r>
              <a:rPr lang="en-US" dirty="0"/>
              <a:t>Throughout the operational phase of a JIT, Eurojust works with the JIT partners to ensure the smooth running of joint investigations, providing legal and practical support. In particular, Eurojust helps to identify and resolve issues, coordinate investigative and prosecutorial strategies between the partners, and enable the coordination of joint operations. For example, by organizing and hosting coordination meetings and setting up coordination centers.</a:t>
            </a:r>
            <a:endParaRPr lang="en-HR" dirty="0"/>
          </a:p>
          <a:p>
            <a:pPr algn="just"/>
            <a:r>
              <a:rPr lang="en-HR" b="1" dirty="0"/>
              <a:t>Evaluation:</a:t>
            </a:r>
            <a:r>
              <a:rPr lang="en-HR" dirty="0"/>
              <a:t> </a:t>
            </a:r>
            <a:r>
              <a:rPr lang="en-US" dirty="0"/>
              <a:t>Following the closure/expiry of a JIT, those involved perform an evaluation of its performance, in particular for JITs which received financial support from Eurojust. The feedback provided is important in improving the use and functioning of JITs and for establishing best practice for future use of the tool. The JITs Network has developed a </a:t>
            </a:r>
            <a:r>
              <a:rPr lang="en-US" dirty="0">
                <a:hlinkClick r:id="rId2" tooltip="JIT Evaluation Form">
                  <a:extLst>
                    <a:ext uri="{A12FA001-AC4F-418D-AE19-62706E023703}">
                      <ahyp:hlinkClr xmlns:ahyp="http://schemas.microsoft.com/office/drawing/2018/hyperlinkcolor" val="tx"/>
                    </a:ext>
                  </a:extLst>
                </a:hlinkClick>
              </a:rPr>
              <a:t>JIT evaluation form</a:t>
            </a:r>
            <a:r>
              <a:rPr lang="en-US" dirty="0"/>
              <a:t> for this purpose, as well as </a:t>
            </a:r>
            <a:r>
              <a:rPr lang="en-US" dirty="0">
                <a:hlinkClick r:id="rId3" tooltip="Practical steps for JIT evaluation">
                  <a:extLst>
                    <a:ext uri="{A12FA001-AC4F-418D-AE19-62706E023703}">
                      <ahyp:hlinkClr xmlns:ahyp="http://schemas.microsoft.com/office/drawing/2018/hyperlinkcolor" val="tx"/>
                    </a:ext>
                  </a:extLst>
                </a:hlinkClick>
              </a:rPr>
              <a:t>guidance and support</a:t>
            </a:r>
            <a:r>
              <a:rPr lang="en-US" dirty="0"/>
              <a:t> to carry out the evaluation.</a:t>
            </a:r>
            <a:endParaRPr lang="en-HR" dirty="0"/>
          </a:p>
        </p:txBody>
      </p:sp>
    </p:spTree>
    <p:extLst>
      <p:ext uri="{BB962C8B-B14F-4D97-AF65-F5344CB8AC3E}">
        <p14:creationId xmlns:p14="http://schemas.microsoft.com/office/powerpoint/2010/main" val="990137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8F4C4-51B6-A14F-B9AF-AF66197A8B8C}"/>
              </a:ext>
            </a:extLst>
          </p:cNvPr>
          <p:cNvSpPr>
            <a:spLocks noGrp="1"/>
          </p:cNvSpPr>
          <p:nvPr>
            <p:ph type="title"/>
          </p:nvPr>
        </p:nvSpPr>
        <p:spPr>
          <a:xfrm>
            <a:off x="1393638" y="2384388"/>
            <a:ext cx="9404723" cy="1400530"/>
          </a:xfrm>
        </p:spPr>
        <p:txBody>
          <a:bodyPr/>
          <a:lstStyle/>
          <a:p>
            <a:r>
              <a:rPr lang="en-HR" dirty="0"/>
              <a:t>Your experiences…?</a:t>
            </a:r>
          </a:p>
        </p:txBody>
      </p:sp>
    </p:spTree>
    <p:extLst>
      <p:ext uri="{BB962C8B-B14F-4D97-AF65-F5344CB8AC3E}">
        <p14:creationId xmlns:p14="http://schemas.microsoft.com/office/powerpoint/2010/main" val="2582827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277A4-55B3-9C4E-8029-9CBCD6015E48}"/>
              </a:ext>
            </a:extLst>
          </p:cNvPr>
          <p:cNvSpPr>
            <a:spLocks noGrp="1"/>
          </p:cNvSpPr>
          <p:nvPr>
            <p:ph type="ctrTitle"/>
          </p:nvPr>
        </p:nvSpPr>
        <p:spPr/>
        <p:txBody>
          <a:bodyPr/>
          <a:lstStyle/>
          <a:p>
            <a:r>
              <a:rPr lang="en-HR" dirty="0"/>
              <a:t>Thank you!</a:t>
            </a:r>
          </a:p>
        </p:txBody>
      </p:sp>
      <p:sp>
        <p:nvSpPr>
          <p:cNvPr id="3" name="Subtitle 2">
            <a:extLst>
              <a:ext uri="{FF2B5EF4-FFF2-40B4-BE49-F238E27FC236}">
                <a16:creationId xmlns:a16="http://schemas.microsoft.com/office/drawing/2014/main" id="{4F88C7DF-F7C7-F348-89B8-76D679FFE2BC}"/>
              </a:ext>
            </a:extLst>
          </p:cNvPr>
          <p:cNvSpPr>
            <a:spLocks noGrp="1"/>
          </p:cNvSpPr>
          <p:nvPr>
            <p:ph type="subTitle" idx="1"/>
          </p:nvPr>
        </p:nvSpPr>
        <p:spPr/>
        <p:txBody>
          <a:bodyPr/>
          <a:lstStyle/>
          <a:p>
            <a:pPr algn="r"/>
            <a:r>
              <a:rPr lang="en-HR" dirty="0"/>
              <a:t>ZORAN.VINKOVIC@GMAIL.COM</a:t>
            </a:r>
          </a:p>
        </p:txBody>
      </p:sp>
    </p:spTree>
    <p:extLst>
      <p:ext uri="{BB962C8B-B14F-4D97-AF65-F5344CB8AC3E}">
        <p14:creationId xmlns:p14="http://schemas.microsoft.com/office/powerpoint/2010/main" val="629270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FC1FB-CC26-8046-9212-016C013C5ACA}"/>
              </a:ext>
            </a:extLst>
          </p:cNvPr>
          <p:cNvSpPr>
            <a:spLocks noGrp="1"/>
          </p:cNvSpPr>
          <p:nvPr>
            <p:ph type="title"/>
          </p:nvPr>
        </p:nvSpPr>
        <p:spPr/>
        <p:txBody>
          <a:bodyPr/>
          <a:lstStyle/>
          <a:p>
            <a:r>
              <a:rPr lang="en-HR" dirty="0"/>
              <a:t>Economic crimes and “other” crimes</a:t>
            </a:r>
          </a:p>
        </p:txBody>
      </p:sp>
      <p:sp>
        <p:nvSpPr>
          <p:cNvPr id="3" name="Content Placeholder 2">
            <a:extLst>
              <a:ext uri="{FF2B5EF4-FFF2-40B4-BE49-F238E27FC236}">
                <a16:creationId xmlns:a16="http://schemas.microsoft.com/office/drawing/2014/main" id="{BECE5BD2-B9F2-4240-83DF-86C9ED6785FD}"/>
              </a:ext>
            </a:extLst>
          </p:cNvPr>
          <p:cNvSpPr>
            <a:spLocks noGrp="1"/>
          </p:cNvSpPr>
          <p:nvPr>
            <p:ph idx="1"/>
          </p:nvPr>
        </p:nvSpPr>
        <p:spPr/>
        <p:txBody>
          <a:bodyPr/>
          <a:lstStyle/>
          <a:p>
            <a:pPr algn="just"/>
            <a:r>
              <a:rPr lang="en-US" dirty="0"/>
              <a:t>Criminal acts arising from legal business relationships, which often serve as a justification for certain actions of the perpetrator, in order to avoid criminal liability;</a:t>
            </a:r>
          </a:p>
          <a:p>
            <a:pPr algn="just"/>
            <a:r>
              <a:rPr lang="en-US" dirty="0"/>
              <a:t>Detection of economic crimes is often different than for other, more common crimes;</a:t>
            </a:r>
          </a:p>
          <a:p>
            <a:pPr algn="just"/>
            <a:r>
              <a:rPr lang="en-US" dirty="0"/>
              <a:t>A different methodology of conducting an investigation;</a:t>
            </a:r>
          </a:p>
          <a:p>
            <a:pPr algn="just"/>
            <a:endParaRPr lang="en-HR" dirty="0"/>
          </a:p>
          <a:p>
            <a:endParaRPr lang="en-HR" dirty="0"/>
          </a:p>
        </p:txBody>
      </p:sp>
    </p:spTree>
    <p:extLst>
      <p:ext uri="{BB962C8B-B14F-4D97-AF65-F5344CB8AC3E}">
        <p14:creationId xmlns:p14="http://schemas.microsoft.com/office/powerpoint/2010/main" val="2916750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03AC7-514A-6841-83E9-064468BC3955}"/>
              </a:ext>
            </a:extLst>
          </p:cNvPr>
          <p:cNvSpPr>
            <a:spLocks noGrp="1"/>
          </p:cNvSpPr>
          <p:nvPr>
            <p:ph type="title"/>
          </p:nvPr>
        </p:nvSpPr>
        <p:spPr>
          <a:xfrm>
            <a:off x="646111" y="452718"/>
            <a:ext cx="9404723" cy="1924722"/>
          </a:xfrm>
        </p:spPr>
        <p:txBody>
          <a:bodyPr/>
          <a:lstStyle/>
          <a:p>
            <a:r>
              <a:rPr lang="en-HR" dirty="0"/>
              <a:t>Most frequently prosecuted economic crimes </a:t>
            </a:r>
            <a:r>
              <a:rPr lang="en-US" dirty="0"/>
              <a:t>in Croatia</a:t>
            </a:r>
            <a:r>
              <a:rPr lang="en-HR" dirty="0"/>
              <a:t> – common denominator</a:t>
            </a:r>
          </a:p>
        </p:txBody>
      </p:sp>
      <p:sp>
        <p:nvSpPr>
          <p:cNvPr id="3" name="Content Placeholder 2">
            <a:extLst>
              <a:ext uri="{FF2B5EF4-FFF2-40B4-BE49-F238E27FC236}">
                <a16:creationId xmlns:a16="http://schemas.microsoft.com/office/drawing/2014/main" id="{97E24288-59CB-824C-B19A-C584179F6EED}"/>
              </a:ext>
            </a:extLst>
          </p:cNvPr>
          <p:cNvSpPr>
            <a:spLocks noGrp="1"/>
          </p:cNvSpPr>
          <p:nvPr>
            <p:ph idx="1"/>
          </p:nvPr>
        </p:nvSpPr>
        <p:spPr>
          <a:xfrm>
            <a:off x="955703" y="2619058"/>
            <a:ext cx="8946541" cy="3786223"/>
          </a:xfrm>
        </p:spPr>
        <p:txBody>
          <a:bodyPr>
            <a:normAutofit fontScale="92500" lnSpcReduction="10000"/>
          </a:bodyPr>
          <a:lstStyle/>
          <a:p>
            <a:r>
              <a:rPr lang="en-US" b="1" dirty="0"/>
              <a:t>B</a:t>
            </a:r>
            <a:r>
              <a:rPr lang="en-HR" b="1" dirty="0"/>
              <a:t>usiness fraud;</a:t>
            </a:r>
          </a:p>
          <a:p>
            <a:r>
              <a:rPr lang="en-HR" b="1" dirty="0"/>
              <a:t>Abuse of trust in business relationship;</a:t>
            </a:r>
          </a:p>
          <a:p>
            <a:r>
              <a:rPr lang="en-US" b="1" dirty="0"/>
              <a:t>T</a:t>
            </a:r>
            <a:r>
              <a:rPr lang="en-HR" b="1" dirty="0"/>
              <a:t>ax evasion.</a:t>
            </a:r>
          </a:p>
          <a:p>
            <a:r>
              <a:rPr lang="en-US" dirty="0"/>
              <a:t>Detection and recognition of these criminal offenses requires, in addition to legal, expertise in other disciplines, which in practice often complicates the initial procedure, and can determine the direction or manner of action.</a:t>
            </a:r>
          </a:p>
          <a:p>
            <a:pPr algn="just"/>
            <a:r>
              <a:rPr lang="en-US" dirty="0"/>
              <a:t>What tools are available to prosecutors in detecting and proving economic crimes?</a:t>
            </a:r>
          </a:p>
          <a:p>
            <a:pPr lvl="1" algn="just"/>
            <a:r>
              <a:rPr lang="en-US" dirty="0"/>
              <a:t>Expert witnesses actively involved during investigation</a:t>
            </a:r>
          </a:p>
          <a:p>
            <a:pPr algn="just"/>
            <a:r>
              <a:rPr lang="en-US" dirty="0"/>
              <a:t>EU set of measures for obtaining evidence – judicial cooperation in criminal matters.</a:t>
            </a:r>
          </a:p>
          <a:p>
            <a:endParaRPr lang="en-US" dirty="0"/>
          </a:p>
          <a:p>
            <a:endParaRPr lang="en-HR" dirty="0"/>
          </a:p>
        </p:txBody>
      </p:sp>
    </p:spTree>
    <p:extLst>
      <p:ext uri="{BB962C8B-B14F-4D97-AF65-F5344CB8AC3E}">
        <p14:creationId xmlns:p14="http://schemas.microsoft.com/office/powerpoint/2010/main" val="859392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6C565-01EC-FD47-93B7-C1596D31E178}"/>
              </a:ext>
            </a:extLst>
          </p:cNvPr>
          <p:cNvSpPr>
            <a:spLocks noGrp="1"/>
          </p:cNvSpPr>
          <p:nvPr>
            <p:ph type="title"/>
          </p:nvPr>
        </p:nvSpPr>
        <p:spPr/>
        <p:txBody>
          <a:bodyPr/>
          <a:lstStyle/>
          <a:p>
            <a:r>
              <a:rPr lang="en-HR" dirty="0"/>
              <a:t>Judicial cooperation in criminal matters</a:t>
            </a:r>
          </a:p>
        </p:txBody>
      </p:sp>
      <p:sp>
        <p:nvSpPr>
          <p:cNvPr id="3" name="Content Placeholder 2">
            <a:extLst>
              <a:ext uri="{FF2B5EF4-FFF2-40B4-BE49-F238E27FC236}">
                <a16:creationId xmlns:a16="http://schemas.microsoft.com/office/drawing/2014/main" id="{9DA686EB-D666-F34D-8652-9BE161098D4F}"/>
              </a:ext>
            </a:extLst>
          </p:cNvPr>
          <p:cNvSpPr>
            <a:spLocks noGrp="1"/>
          </p:cNvSpPr>
          <p:nvPr>
            <p:ph idx="1"/>
          </p:nvPr>
        </p:nvSpPr>
        <p:spPr/>
        <p:txBody>
          <a:bodyPr>
            <a:normAutofit lnSpcReduction="10000"/>
          </a:bodyPr>
          <a:lstStyle/>
          <a:p>
            <a:pPr algn="just"/>
            <a:r>
              <a:rPr lang="en-HR" dirty="0"/>
              <a:t>New generation of mutual recognition tools.</a:t>
            </a:r>
          </a:p>
          <a:p>
            <a:pPr algn="just"/>
            <a:r>
              <a:rPr lang="en-HR" dirty="0"/>
              <a:t>In the area of judicial cross border cooperation in criminal matters the legal framework on obtaining and transmitting evidence between Member States consists of several different instruments, based either on the principle of mutual legal assistance or on that of mutual recognition.</a:t>
            </a:r>
          </a:p>
          <a:p>
            <a:pPr algn="just">
              <a:defRPr/>
            </a:pPr>
            <a:r>
              <a:rPr lang="en-US" dirty="0"/>
              <a:t>TFEU ART. 82 Judicial cooperation in criminal matters in the Union shall be based on the principle of mutual recognition of judgments and judicial decisions and shall include the </a:t>
            </a:r>
            <a:r>
              <a:rPr lang="en-US" b="1" dirty="0"/>
              <a:t>approximation</a:t>
            </a:r>
            <a:r>
              <a:rPr lang="en-US" dirty="0"/>
              <a:t> of the laws and</a:t>
            </a:r>
            <a:r>
              <a:rPr lang="hr-HR" dirty="0"/>
              <a:t> </a:t>
            </a:r>
            <a:r>
              <a:rPr lang="en-US" dirty="0"/>
              <a:t>regulations of the Member States in</a:t>
            </a:r>
            <a:r>
              <a:rPr lang="hr-HR" dirty="0"/>
              <a:t> </a:t>
            </a:r>
            <a:r>
              <a:rPr lang="hr-HR" dirty="0" err="1"/>
              <a:t>specific</a:t>
            </a:r>
            <a:r>
              <a:rPr lang="hr-HR" dirty="0"/>
              <a:t> </a:t>
            </a:r>
            <a:r>
              <a:rPr lang="hr-HR" dirty="0" err="1"/>
              <a:t>areas</a:t>
            </a:r>
            <a:r>
              <a:rPr lang="hr-HR" dirty="0"/>
              <a:t> </a:t>
            </a:r>
            <a:r>
              <a:rPr lang="hr-HR" dirty="0" err="1"/>
              <a:t>of</a:t>
            </a:r>
            <a:r>
              <a:rPr lang="hr-HR" dirty="0"/>
              <a:t> </a:t>
            </a:r>
            <a:r>
              <a:rPr lang="hr-HR" dirty="0" err="1"/>
              <a:t>criminal</a:t>
            </a:r>
            <a:r>
              <a:rPr lang="hr-HR" dirty="0"/>
              <a:t> </a:t>
            </a:r>
            <a:r>
              <a:rPr lang="hr-HR" dirty="0" err="1"/>
              <a:t>law</a:t>
            </a:r>
            <a:r>
              <a:rPr lang="hr-HR" dirty="0"/>
              <a:t>.</a:t>
            </a:r>
          </a:p>
          <a:p>
            <a:pPr algn="just">
              <a:defRPr/>
            </a:pPr>
            <a:r>
              <a:rPr lang="hr-HR" b="1" dirty="0"/>
              <a:t>Minimum </a:t>
            </a:r>
            <a:r>
              <a:rPr lang="hr-HR" b="1" dirty="0" err="1"/>
              <a:t>rules</a:t>
            </a:r>
            <a:r>
              <a:rPr lang="hr-HR" dirty="0"/>
              <a:t> for </a:t>
            </a:r>
            <a:r>
              <a:rPr lang="hr-HR" dirty="0" err="1"/>
              <a:t>criminal</a:t>
            </a:r>
            <a:r>
              <a:rPr lang="hr-HR" dirty="0"/>
              <a:t> </a:t>
            </a:r>
            <a:r>
              <a:rPr lang="hr-HR" dirty="0" err="1"/>
              <a:t>matters</a:t>
            </a:r>
            <a:r>
              <a:rPr lang="hr-HR" dirty="0"/>
              <a:t> </a:t>
            </a:r>
            <a:r>
              <a:rPr lang="hr-HR" dirty="0" err="1"/>
              <a:t>with</a:t>
            </a:r>
            <a:r>
              <a:rPr lang="hr-HR" dirty="0"/>
              <a:t> </a:t>
            </a:r>
            <a:r>
              <a:rPr lang="hr-HR" dirty="0" err="1"/>
              <a:t>cross-border</a:t>
            </a:r>
            <a:r>
              <a:rPr lang="hr-HR" dirty="0"/>
              <a:t> </a:t>
            </a:r>
            <a:r>
              <a:rPr lang="hr-HR" dirty="0" err="1"/>
              <a:t>dimension</a:t>
            </a:r>
            <a:r>
              <a:rPr lang="hr-HR" dirty="0"/>
              <a:t> </a:t>
            </a:r>
            <a:r>
              <a:rPr lang="hr-HR" dirty="0" err="1"/>
              <a:t>by</a:t>
            </a:r>
            <a:r>
              <a:rPr lang="hr-HR" dirty="0"/>
              <a:t> </a:t>
            </a:r>
            <a:r>
              <a:rPr lang="hr-HR" dirty="0" err="1"/>
              <a:t>means</a:t>
            </a:r>
            <a:r>
              <a:rPr lang="hr-HR" dirty="0"/>
              <a:t> </a:t>
            </a:r>
            <a:r>
              <a:rPr lang="hr-HR" dirty="0" err="1"/>
              <a:t>of</a:t>
            </a:r>
            <a:r>
              <a:rPr lang="hr-HR" dirty="0"/>
              <a:t> </a:t>
            </a:r>
            <a:r>
              <a:rPr lang="hr-HR" dirty="0" err="1"/>
              <a:t>directives</a:t>
            </a:r>
            <a:endParaRPr lang="hr-HR" dirty="0"/>
          </a:p>
          <a:p>
            <a:pPr algn="just"/>
            <a:endParaRPr lang="en-HR" dirty="0"/>
          </a:p>
        </p:txBody>
      </p:sp>
    </p:spTree>
    <p:extLst>
      <p:ext uri="{BB962C8B-B14F-4D97-AF65-F5344CB8AC3E}">
        <p14:creationId xmlns:p14="http://schemas.microsoft.com/office/powerpoint/2010/main" val="1947933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194075-94FC-4047-B75E-C51B50DFCB7F}"/>
              </a:ext>
            </a:extLst>
          </p:cNvPr>
          <p:cNvSpPr>
            <a:spLocks noGrp="1"/>
          </p:cNvSpPr>
          <p:nvPr>
            <p:ph idx="1"/>
          </p:nvPr>
        </p:nvSpPr>
        <p:spPr/>
        <p:txBody>
          <a:bodyPr/>
          <a:lstStyle/>
          <a:p>
            <a:pPr algn="just">
              <a:defRPr/>
            </a:pPr>
            <a:r>
              <a:rPr lang="en-US" dirty="0"/>
              <a:t>TFEU ART. 84 The </a:t>
            </a:r>
            <a:r>
              <a:rPr lang="hr-HR" dirty="0"/>
              <a:t>European </a:t>
            </a:r>
            <a:r>
              <a:rPr lang="en-US" dirty="0"/>
              <a:t>Parliament and the Council</a:t>
            </a:r>
            <a:r>
              <a:rPr lang="hr-HR" dirty="0"/>
              <a:t> </a:t>
            </a:r>
            <a:r>
              <a:rPr lang="hr-HR" dirty="0" err="1"/>
              <a:t>of</a:t>
            </a:r>
            <a:r>
              <a:rPr lang="hr-HR" dirty="0"/>
              <a:t> </a:t>
            </a:r>
            <a:r>
              <a:rPr lang="hr-HR" dirty="0" err="1"/>
              <a:t>Ministers</a:t>
            </a:r>
            <a:r>
              <a:rPr lang="en-US" dirty="0"/>
              <a:t>, acting in accordance with the ordinary legislative procedure, may establish measures to promote and support the action of Member States in the field of crime prevention, excluding any harmonization of the laws and regulations of the Member States.</a:t>
            </a:r>
            <a:endParaRPr lang="hr-HR" dirty="0"/>
          </a:p>
          <a:p>
            <a:pPr>
              <a:defRPr/>
            </a:pPr>
            <a:endParaRPr lang="hr-HR" dirty="0"/>
          </a:p>
        </p:txBody>
      </p:sp>
    </p:spTree>
    <p:extLst>
      <p:ext uri="{BB962C8B-B14F-4D97-AF65-F5344CB8AC3E}">
        <p14:creationId xmlns:p14="http://schemas.microsoft.com/office/powerpoint/2010/main" val="1636809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4252B-398B-6248-9CBE-E8A080577D7F}"/>
              </a:ext>
            </a:extLst>
          </p:cNvPr>
          <p:cNvSpPr>
            <a:spLocks noGrp="1"/>
          </p:cNvSpPr>
          <p:nvPr>
            <p:ph type="title"/>
          </p:nvPr>
        </p:nvSpPr>
        <p:spPr/>
        <p:txBody>
          <a:bodyPr/>
          <a:lstStyle/>
          <a:p>
            <a:r>
              <a:rPr lang="en-HR" dirty="0"/>
              <a:t>JUDICIAL COOPERATION TOOLS</a:t>
            </a:r>
          </a:p>
        </p:txBody>
      </p:sp>
      <p:sp>
        <p:nvSpPr>
          <p:cNvPr id="3" name="Content Placeholder 2">
            <a:extLst>
              <a:ext uri="{FF2B5EF4-FFF2-40B4-BE49-F238E27FC236}">
                <a16:creationId xmlns:a16="http://schemas.microsoft.com/office/drawing/2014/main" id="{5EDDA4B8-2E6F-F544-8412-B5EB7CC18DFF}"/>
              </a:ext>
            </a:extLst>
          </p:cNvPr>
          <p:cNvSpPr>
            <a:spLocks noGrp="1"/>
          </p:cNvSpPr>
          <p:nvPr>
            <p:ph idx="1"/>
          </p:nvPr>
        </p:nvSpPr>
        <p:spPr/>
        <p:txBody>
          <a:bodyPr/>
          <a:lstStyle/>
          <a:p>
            <a:r>
              <a:rPr lang="en-HR" sz="3200" dirty="0"/>
              <a:t>EUROPEAN INVESTIGATION ORDER</a:t>
            </a:r>
          </a:p>
          <a:p>
            <a:r>
              <a:rPr lang="en-HR" sz="3200" dirty="0"/>
              <a:t>JOINT INVESTIGATION TEAMS</a:t>
            </a:r>
          </a:p>
          <a:p>
            <a:r>
              <a:rPr lang="en-HR" sz="3200" dirty="0"/>
              <a:t>EUROJUST</a:t>
            </a:r>
          </a:p>
          <a:p>
            <a:endParaRPr lang="en-HR" dirty="0"/>
          </a:p>
          <a:p>
            <a:endParaRPr lang="en-HR" dirty="0"/>
          </a:p>
        </p:txBody>
      </p:sp>
    </p:spTree>
    <p:extLst>
      <p:ext uri="{BB962C8B-B14F-4D97-AF65-F5344CB8AC3E}">
        <p14:creationId xmlns:p14="http://schemas.microsoft.com/office/powerpoint/2010/main" val="10125257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6D736-E896-A648-9D0E-2669D1B7E9CD}"/>
              </a:ext>
            </a:extLst>
          </p:cNvPr>
          <p:cNvSpPr>
            <a:spLocks noGrp="1"/>
          </p:cNvSpPr>
          <p:nvPr>
            <p:ph type="title"/>
          </p:nvPr>
        </p:nvSpPr>
        <p:spPr/>
        <p:txBody>
          <a:bodyPr/>
          <a:lstStyle/>
          <a:p>
            <a:r>
              <a:rPr lang="en-HR" dirty="0"/>
              <a:t>European investigation order vs. MLA</a:t>
            </a:r>
          </a:p>
        </p:txBody>
      </p:sp>
      <p:sp>
        <p:nvSpPr>
          <p:cNvPr id="3" name="Content Placeholder 2">
            <a:extLst>
              <a:ext uri="{FF2B5EF4-FFF2-40B4-BE49-F238E27FC236}">
                <a16:creationId xmlns:a16="http://schemas.microsoft.com/office/drawing/2014/main" id="{722E8138-8226-FB41-8630-9EC956BBFF08}"/>
              </a:ext>
            </a:extLst>
          </p:cNvPr>
          <p:cNvSpPr>
            <a:spLocks noGrp="1"/>
          </p:cNvSpPr>
          <p:nvPr>
            <p:ph idx="1"/>
          </p:nvPr>
        </p:nvSpPr>
        <p:spPr/>
        <p:txBody>
          <a:bodyPr/>
          <a:lstStyle/>
          <a:p>
            <a:r>
              <a:rPr lang="en-US" dirty="0"/>
              <a:t>most member states bound by EIO directive</a:t>
            </a:r>
            <a:br>
              <a:rPr lang="en-US" dirty="0"/>
            </a:br>
            <a:r>
              <a:rPr lang="en-US" dirty="0"/>
              <a:t>• opt-out by Denmark, no opt-in by Ireland, opt-in by UK (until Brexit)</a:t>
            </a:r>
          </a:p>
          <a:p>
            <a:r>
              <a:rPr lang="en-US" dirty="0"/>
              <a:t>EIO directive replaces, between member states bound by it </a:t>
            </a:r>
          </a:p>
          <a:p>
            <a:pPr lvl="1"/>
            <a:r>
              <a:rPr lang="en-US" dirty="0"/>
              <a:t>2003 European Freezing Order </a:t>
            </a:r>
          </a:p>
          <a:p>
            <a:pPr lvl="1"/>
            <a:r>
              <a:rPr lang="en-US" dirty="0"/>
              <a:t>“corresponding” provisions of </a:t>
            </a:r>
          </a:p>
          <a:p>
            <a:pPr lvl="2"/>
            <a:r>
              <a:rPr lang="en-US" dirty="0" err="1"/>
              <a:t>CoE</a:t>
            </a:r>
            <a:r>
              <a:rPr lang="en-US" dirty="0"/>
              <a:t> 1959 MLA Convention + 1978 and 2001 Protocols </a:t>
            </a:r>
          </a:p>
          <a:p>
            <a:pPr lvl="2"/>
            <a:r>
              <a:rPr lang="en-US" dirty="0"/>
              <a:t>1990 Schengen Implementing Convention</a:t>
            </a:r>
          </a:p>
          <a:p>
            <a:pPr lvl="2"/>
            <a:r>
              <a:rPr lang="en-US" dirty="0"/>
              <a:t>2000 EU MLA Convention + 2001 Protocol </a:t>
            </a:r>
          </a:p>
          <a:p>
            <a:r>
              <a:rPr lang="en-US" dirty="0"/>
              <a:t>IN CERTAIN SITUATIONS MLA MEASURES, DESPITE EIO, HAVE TO BE USED (letter rogatory for delivery of documents)</a:t>
            </a:r>
          </a:p>
          <a:p>
            <a:endParaRPr lang="en-HR" dirty="0"/>
          </a:p>
        </p:txBody>
      </p:sp>
    </p:spTree>
    <p:extLst>
      <p:ext uri="{BB962C8B-B14F-4D97-AF65-F5344CB8AC3E}">
        <p14:creationId xmlns:p14="http://schemas.microsoft.com/office/powerpoint/2010/main" val="892683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2D2156-804A-1A44-96C3-B8CA8D2A7E7B}"/>
              </a:ext>
            </a:extLst>
          </p:cNvPr>
          <p:cNvSpPr>
            <a:spLocks noGrp="1"/>
          </p:cNvSpPr>
          <p:nvPr>
            <p:ph idx="1"/>
          </p:nvPr>
        </p:nvSpPr>
        <p:spPr>
          <a:xfrm>
            <a:off x="640080" y="491490"/>
            <a:ext cx="9409773" cy="6012180"/>
          </a:xfrm>
        </p:spPr>
        <p:txBody>
          <a:bodyPr>
            <a:normAutofit fontScale="70000" lnSpcReduction="20000"/>
          </a:bodyPr>
          <a:lstStyle/>
          <a:p>
            <a:pPr marL="0" indent="0">
              <a:buNone/>
            </a:pPr>
            <a:r>
              <a:rPr lang="en-US" b="1" dirty="0"/>
              <a:t>Member states will continue to apply amongst them, in parallel with the EIO </a:t>
            </a:r>
          </a:p>
          <a:p>
            <a:pPr lvl="1"/>
            <a:r>
              <a:rPr lang="en-US" dirty="0"/>
              <a:t>1962 Benelux Treaty </a:t>
            </a:r>
          </a:p>
          <a:p>
            <a:pPr lvl="1"/>
            <a:r>
              <a:rPr lang="en-US" dirty="0"/>
              <a:t>1997 Naples II Convention </a:t>
            </a:r>
          </a:p>
          <a:p>
            <a:pPr lvl="1"/>
            <a:r>
              <a:rPr lang="en-US" dirty="0"/>
              <a:t>2004 Benelux Police Treaty </a:t>
            </a:r>
          </a:p>
          <a:p>
            <a:pPr lvl="1"/>
            <a:r>
              <a:rPr lang="en-US" dirty="0"/>
              <a:t>EU 2006 ‘Swedish’ FD </a:t>
            </a:r>
          </a:p>
          <a:p>
            <a:pPr lvl="1"/>
            <a:r>
              <a:rPr lang="en-US" dirty="0" err="1"/>
              <a:t>Prüm</a:t>
            </a:r>
            <a:r>
              <a:rPr lang="en-US" dirty="0"/>
              <a:t> Convention/2008 EU </a:t>
            </a:r>
            <a:r>
              <a:rPr lang="en-US" dirty="0" err="1"/>
              <a:t>Prüm</a:t>
            </a:r>
            <a:r>
              <a:rPr lang="en-US" dirty="0"/>
              <a:t> Decisions</a:t>
            </a:r>
          </a:p>
          <a:p>
            <a:pPr lvl="1"/>
            <a:r>
              <a:rPr lang="en-US" dirty="0"/>
              <a:t>Bilateral MLA treaties</a:t>
            </a:r>
          </a:p>
          <a:p>
            <a:pPr lvl="1"/>
            <a:r>
              <a:rPr lang="en-US" dirty="0"/>
              <a:t>1959 </a:t>
            </a:r>
            <a:r>
              <a:rPr lang="en-US" dirty="0" err="1"/>
              <a:t>CoE</a:t>
            </a:r>
            <a:r>
              <a:rPr lang="en-US" dirty="0"/>
              <a:t> Convention</a:t>
            </a:r>
          </a:p>
          <a:p>
            <a:pPr marL="457200" lvl="1" indent="0">
              <a:buNone/>
            </a:pPr>
            <a:endParaRPr lang="en-US" dirty="0"/>
          </a:p>
          <a:p>
            <a:pPr marL="457200" lvl="1" indent="0">
              <a:buNone/>
            </a:pPr>
            <a:r>
              <a:rPr lang="en-US" b="1" dirty="0"/>
              <a:t>In their relations with Denmark-Ireland, MS bound by EIO will continue to apply </a:t>
            </a:r>
          </a:p>
          <a:p>
            <a:pPr lvl="1"/>
            <a:r>
              <a:rPr lang="en-US" dirty="0"/>
              <a:t>2003 FD European Freezing Order </a:t>
            </a:r>
          </a:p>
          <a:p>
            <a:pPr lvl="1"/>
            <a:r>
              <a:rPr lang="en-US" dirty="0" err="1"/>
              <a:t>CoE</a:t>
            </a:r>
            <a:r>
              <a:rPr lang="en-US" dirty="0"/>
              <a:t> 1959 MLA Convention + Protocol 1978 </a:t>
            </a:r>
          </a:p>
          <a:p>
            <a:pPr lvl="1"/>
            <a:r>
              <a:rPr lang="en-US" dirty="0"/>
              <a:t>1990 Schengen Implementation Convention </a:t>
            </a:r>
          </a:p>
          <a:p>
            <a:pPr lvl="1"/>
            <a:r>
              <a:rPr lang="en-US" dirty="0"/>
              <a:t>EU 2000 MLA Convention + 2001 Protocol (Denmark) </a:t>
            </a:r>
          </a:p>
          <a:p>
            <a:pPr lvl="1"/>
            <a:r>
              <a:rPr lang="en-US" dirty="0"/>
              <a:t>Protocol 2001 to </a:t>
            </a:r>
            <a:r>
              <a:rPr lang="en-US" dirty="0" err="1"/>
              <a:t>CoE</a:t>
            </a:r>
            <a:r>
              <a:rPr lang="en-US" dirty="0"/>
              <a:t> 1959 MLA Convention (Ireland)</a:t>
            </a:r>
            <a:br>
              <a:rPr lang="en-US" dirty="0"/>
            </a:br>
            <a:endParaRPr lang="en-US" dirty="0"/>
          </a:p>
          <a:p>
            <a:pPr marL="457200" lvl="1" indent="0">
              <a:buNone/>
            </a:pPr>
            <a:r>
              <a:rPr lang="en-US" b="1" dirty="0"/>
              <a:t>Schengen </a:t>
            </a:r>
            <a:r>
              <a:rPr lang="en-US" b="1" i="1" dirty="0"/>
              <a:t>acquis </a:t>
            </a:r>
            <a:r>
              <a:rPr lang="en-US" b="1" dirty="0"/>
              <a:t>| relations between bound MS and Norway-Iceland-Switzerland-Liechtenstein </a:t>
            </a:r>
          </a:p>
          <a:p>
            <a:pPr lvl="1"/>
            <a:r>
              <a:rPr lang="en-US" dirty="0" err="1"/>
              <a:t>CoE</a:t>
            </a:r>
            <a:r>
              <a:rPr lang="en-US" dirty="0"/>
              <a:t> 1959 MLA Convention + Protocol 1978 </a:t>
            </a:r>
          </a:p>
          <a:p>
            <a:pPr lvl="1"/>
            <a:r>
              <a:rPr lang="en-US" dirty="0"/>
              <a:t>1990 Schengen Implementation Convention </a:t>
            </a:r>
          </a:p>
          <a:p>
            <a:pPr lvl="1"/>
            <a:r>
              <a:rPr lang="en-US" dirty="0"/>
              <a:t>Norway-Iceland: also EU 2000 MLA Convention + 2001 Protocol </a:t>
            </a:r>
          </a:p>
          <a:p>
            <a:pPr lvl="1"/>
            <a:r>
              <a:rPr lang="en-US" dirty="0"/>
              <a:t>Switzerland-Liechtenstein: some provisions EU MLA Convention </a:t>
            </a:r>
          </a:p>
          <a:p>
            <a:endParaRPr lang="en-HR" dirty="0"/>
          </a:p>
        </p:txBody>
      </p:sp>
    </p:spTree>
    <p:extLst>
      <p:ext uri="{BB962C8B-B14F-4D97-AF65-F5344CB8AC3E}">
        <p14:creationId xmlns:p14="http://schemas.microsoft.com/office/powerpoint/2010/main" val="2618315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8CFA4-B462-0D45-9AAB-0702F3E09C75}"/>
              </a:ext>
            </a:extLst>
          </p:cNvPr>
          <p:cNvSpPr>
            <a:spLocks noGrp="1"/>
          </p:cNvSpPr>
          <p:nvPr>
            <p:ph type="title"/>
          </p:nvPr>
        </p:nvSpPr>
        <p:spPr/>
        <p:txBody>
          <a:bodyPr/>
          <a:lstStyle/>
          <a:p>
            <a:r>
              <a:rPr lang="en-HR" dirty="0"/>
              <a:t>Joint investigation team</a:t>
            </a:r>
          </a:p>
        </p:txBody>
      </p:sp>
      <p:sp>
        <p:nvSpPr>
          <p:cNvPr id="3" name="Content Placeholder 2">
            <a:extLst>
              <a:ext uri="{FF2B5EF4-FFF2-40B4-BE49-F238E27FC236}">
                <a16:creationId xmlns:a16="http://schemas.microsoft.com/office/drawing/2014/main" id="{C3B518FE-4C05-E84B-8D96-A347C43E5A32}"/>
              </a:ext>
            </a:extLst>
          </p:cNvPr>
          <p:cNvSpPr>
            <a:spLocks noGrp="1"/>
          </p:cNvSpPr>
          <p:nvPr>
            <p:ph idx="1"/>
          </p:nvPr>
        </p:nvSpPr>
        <p:spPr/>
        <p:txBody>
          <a:bodyPr/>
          <a:lstStyle/>
          <a:p>
            <a:r>
              <a:rPr lang="en-US" dirty="0"/>
              <a:t>A</a:t>
            </a:r>
            <a:r>
              <a:rPr lang="en-HR" dirty="0"/>
              <a:t>greement with another country’s judicial authority</a:t>
            </a:r>
          </a:p>
          <a:p>
            <a:r>
              <a:rPr lang="en-HR" dirty="0"/>
              <a:t>High level measure (resourses and money)</a:t>
            </a:r>
          </a:p>
          <a:p>
            <a:r>
              <a:rPr lang="en-HR" dirty="0"/>
              <a:t>Team members travels from one country to another and collects evidence, no need for MLA</a:t>
            </a:r>
          </a:p>
          <a:p>
            <a:r>
              <a:rPr lang="en-HR" dirty="0"/>
              <a:t>Faster and more direct way to collect evidence</a:t>
            </a:r>
          </a:p>
          <a:p>
            <a:r>
              <a:rPr lang="en-US" dirty="0"/>
              <a:t>T</a:t>
            </a:r>
            <a:r>
              <a:rPr lang="en-HR" dirty="0"/>
              <a:t>he case file is comprised by all team members</a:t>
            </a:r>
          </a:p>
          <a:p>
            <a:r>
              <a:rPr lang="en-US" dirty="0"/>
              <a:t>L</a:t>
            </a:r>
            <a:r>
              <a:rPr lang="en-HR" dirty="0"/>
              <a:t>egality of evidence</a:t>
            </a:r>
          </a:p>
        </p:txBody>
      </p:sp>
    </p:spTree>
    <p:extLst>
      <p:ext uri="{BB962C8B-B14F-4D97-AF65-F5344CB8AC3E}">
        <p14:creationId xmlns:p14="http://schemas.microsoft.com/office/powerpoint/2010/main" val="28460785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341</TotalTime>
  <Words>1067</Words>
  <Application>Microsoft Macintosh PowerPoint</Application>
  <PresentationFormat>Widescreen</PresentationFormat>
  <Paragraphs>73</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Century Gothic</vt:lpstr>
      <vt:lpstr>Wingdings 3</vt:lpstr>
      <vt:lpstr>Ion</vt:lpstr>
      <vt:lpstr>Cross-border prosecution of the (economic) crimes in the EU: how to devise a successful model for evidence gathering</vt:lpstr>
      <vt:lpstr>Economic crimes and “other” crimes</vt:lpstr>
      <vt:lpstr>Most frequently prosecuted economic crimes in Croatia – common denominator</vt:lpstr>
      <vt:lpstr>Judicial cooperation in criminal matters</vt:lpstr>
      <vt:lpstr>PowerPoint Presentation</vt:lpstr>
      <vt:lpstr>JUDICIAL COOPERATION TOOLS</vt:lpstr>
      <vt:lpstr>European investigation order vs. MLA</vt:lpstr>
      <vt:lpstr>PowerPoint Presentation</vt:lpstr>
      <vt:lpstr>Joint investigation team</vt:lpstr>
      <vt:lpstr>Eurojust </vt:lpstr>
      <vt:lpstr>PowerPoint Presentation</vt:lpstr>
      <vt:lpstr>PowerPoint Presentation</vt:lpstr>
      <vt:lpstr>Your experiences…?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Cross-border prosecution of the (economic) crimes in the EU: how to devise a successful model for evidence gathering</dc:title>
  <dc:creator>Zoran Vinkovic</dc:creator>
  <cp:lastModifiedBy>Zoran Vinkovic</cp:lastModifiedBy>
  <cp:revision>27</cp:revision>
  <dcterms:created xsi:type="dcterms:W3CDTF">2020-11-02T17:00:21Z</dcterms:created>
  <dcterms:modified xsi:type="dcterms:W3CDTF">2020-11-03T12:14:36Z</dcterms:modified>
</cp:coreProperties>
</file>