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70" r:id="rId7"/>
    <p:sldId id="261" r:id="rId8"/>
    <p:sldId id="263" r:id="rId9"/>
    <p:sldId id="269" r:id="rId10"/>
    <p:sldId id="262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0A3BCE-A576-4122-9BB6-141319858C62}" type="datetimeFigureOut">
              <a:rPr lang="hr-HR" smtClean="0"/>
              <a:t>3.11.2020.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CA2AF2B-0354-4A50-8FA3-A6F7D7D0B0ED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376264"/>
          </a:xfrm>
        </p:spPr>
        <p:txBody>
          <a:bodyPr>
            <a:noAutofit/>
          </a:bodyPr>
          <a:lstStyle/>
          <a:p>
            <a:pPr algn="ctr"/>
            <a:r>
              <a:rPr lang="hr-HR" sz="4000" dirty="0" smtClean="0"/>
              <a:t>CHALLENGES IN PROSECUTION</a:t>
            </a:r>
            <a:br>
              <a:rPr lang="hr-HR" sz="4000" dirty="0" smtClean="0"/>
            </a:br>
            <a:r>
              <a:rPr lang="hr-HR" sz="4000" dirty="0" smtClean="0"/>
              <a:t>OF SERIOUS POLITICAL</a:t>
            </a:r>
            <a:br>
              <a:rPr lang="hr-HR" sz="4000" dirty="0" smtClean="0"/>
            </a:br>
            <a:r>
              <a:rPr lang="hr-HR" sz="4000" dirty="0" smtClean="0"/>
              <a:t>WHITE COLLAR CRIMES</a:t>
            </a:r>
            <a:endParaRPr lang="hr-HR" sz="40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6400800" cy="1872208"/>
          </a:xfrm>
        </p:spPr>
        <p:txBody>
          <a:bodyPr>
            <a:normAutofit/>
          </a:bodyPr>
          <a:lstStyle/>
          <a:p>
            <a:r>
              <a:rPr lang="hr-HR" sz="2000" dirty="0" smtClean="0"/>
              <a:t>Marta Šamota Galjer</a:t>
            </a:r>
          </a:p>
          <a:p>
            <a:r>
              <a:rPr lang="hr-HR" sz="2000" dirty="0" err="1" smtClean="0"/>
              <a:t>Deputy</a:t>
            </a:r>
            <a:r>
              <a:rPr lang="hr-HR" sz="2000" dirty="0" smtClean="0"/>
              <a:t> </a:t>
            </a:r>
            <a:r>
              <a:rPr lang="hr-HR" sz="2000" dirty="0" err="1"/>
              <a:t>H</a:t>
            </a:r>
            <a:r>
              <a:rPr lang="hr-HR" sz="2000" dirty="0" err="1" smtClean="0"/>
              <a:t>ead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The</a:t>
            </a:r>
            <a:r>
              <a:rPr lang="hr-HR" sz="2000" dirty="0" smtClean="0"/>
              <a:t> Office for </a:t>
            </a:r>
            <a:r>
              <a:rPr lang="hr-HR" sz="2000" dirty="0" err="1" smtClean="0"/>
              <a:t>Suppression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Corruption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Organised</a:t>
            </a:r>
            <a:r>
              <a:rPr lang="hr-HR" sz="2000" dirty="0" smtClean="0"/>
              <a:t> </a:t>
            </a:r>
            <a:r>
              <a:rPr lang="hr-HR" sz="2000" dirty="0" err="1" smtClean="0"/>
              <a:t>Crime</a:t>
            </a:r>
            <a:endParaRPr lang="hr-HR" sz="2000" dirty="0" smtClean="0"/>
          </a:p>
          <a:p>
            <a:endParaRPr lang="hr-HR" sz="2000" dirty="0" smtClean="0"/>
          </a:p>
          <a:p>
            <a:r>
              <a:rPr lang="hr-HR" sz="2000" dirty="0" smtClean="0"/>
              <a:t>Dubrovnik, </a:t>
            </a:r>
            <a:r>
              <a:rPr lang="hr-HR" sz="2000" dirty="0" err="1" smtClean="0"/>
              <a:t>November</a:t>
            </a:r>
            <a:r>
              <a:rPr lang="hr-HR" sz="2000" dirty="0" smtClean="0"/>
              <a:t> 2020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2978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96272"/>
          </a:xfrm>
        </p:spPr>
        <p:txBody>
          <a:bodyPr>
            <a:normAutofit/>
          </a:bodyPr>
          <a:lstStyle/>
          <a:p>
            <a:pPr algn="just"/>
            <a:r>
              <a:rPr lang="hr-HR" dirty="0" err="1" smtClean="0"/>
              <a:t>Motions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defence</a:t>
            </a:r>
            <a:r>
              <a:rPr lang="hr-HR" dirty="0" smtClean="0"/>
              <a:t> to </a:t>
            </a:r>
            <a:r>
              <a:rPr lang="hr-HR" dirty="0" err="1" smtClean="0"/>
              <a:t>supress</a:t>
            </a:r>
            <a:r>
              <a:rPr lang="hr-HR" dirty="0" smtClean="0"/>
              <a:t> </a:t>
            </a:r>
            <a:r>
              <a:rPr lang="hr-HR" dirty="0" err="1" smtClean="0"/>
              <a:t>results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special</a:t>
            </a:r>
            <a:r>
              <a:rPr lang="hr-HR" dirty="0" smtClean="0"/>
              <a:t> </a:t>
            </a:r>
            <a:r>
              <a:rPr lang="hr-HR" dirty="0" err="1" smtClean="0"/>
              <a:t>evidence</a:t>
            </a:r>
            <a:r>
              <a:rPr lang="hr-HR" dirty="0" smtClean="0"/>
              <a:t> </a:t>
            </a:r>
            <a:r>
              <a:rPr lang="hr-HR" dirty="0" err="1" smtClean="0"/>
              <a:t>collecting</a:t>
            </a:r>
            <a:r>
              <a:rPr lang="hr-HR" dirty="0" smtClean="0"/>
              <a:t> </a:t>
            </a:r>
            <a:r>
              <a:rPr lang="hr-HR" dirty="0" err="1" smtClean="0"/>
              <a:t>actions</a:t>
            </a:r>
            <a:r>
              <a:rPr lang="hr-HR" dirty="0" smtClean="0"/>
              <a:t> </a:t>
            </a:r>
            <a:r>
              <a:rPr lang="hr-HR" dirty="0" err="1" smtClean="0"/>
              <a:t>during</a:t>
            </a:r>
            <a:r>
              <a:rPr lang="hr-HR" dirty="0" smtClean="0"/>
              <a:t> </a:t>
            </a:r>
            <a:r>
              <a:rPr lang="hr-HR" dirty="0" err="1" smtClean="0"/>
              <a:t>trial</a:t>
            </a:r>
            <a:endParaRPr lang="hr-HR" dirty="0"/>
          </a:p>
          <a:p>
            <a:pPr algn="just"/>
            <a:r>
              <a:rPr lang="hr-HR" dirty="0" err="1" smtClean="0"/>
              <a:t>Motions</a:t>
            </a:r>
            <a:r>
              <a:rPr lang="hr-HR" dirty="0" smtClean="0"/>
              <a:t> </a:t>
            </a:r>
            <a:r>
              <a:rPr lang="hr-HR" dirty="0" err="1" smtClean="0"/>
              <a:t>mostly</a:t>
            </a:r>
            <a:r>
              <a:rPr lang="hr-HR" dirty="0" smtClean="0"/>
              <a:t> </a:t>
            </a:r>
            <a:r>
              <a:rPr lang="hr-HR" dirty="0" err="1" smtClean="0"/>
              <a:t>based</a:t>
            </a:r>
            <a:r>
              <a:rPr lang="hr-HR" dirty="0" smtClean="0"/>
              <a:t> on </a:t>
            </a:r>
            <a:r>
              <a:rPr lang="hr-HR" dirty="0" err="1" smtClean="0"/>
              <a:t>European</a:t>
            </a:r>
            <a:r>
              <a:rPr lang="hr-HR" dirty="0" smtClean="0"/>
              <a:t> Court </a:t>
            </a:r>
            <a:r>
              <a:rPr lang="hr-HR" dirty="0" err="1" smtClean="0"/>
              <a:t>of</a:t>
            </a:r>
            <a:r>
              <a:rPr lang="hr-HR" dirty="0" smtClean="0"/>
              <a:t> Human </a:t>
            </a:r>
            <a:r>
              <a:rPr lang="hr-HR" dirty="0" err="1" smtClean="0"/>
              <a:t>Rights</a:t>
            </a:r>
            <a:r>
              <a:rPr lang="hr-HR" dirty="0" smtClean="0"/>
              <a:t> </a:t>
            </a:r>
            <a:r>
              <a:rPr lang="hr-HR" dirty="0" err="1" smtClean="0"/>
              <a:t>rulings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other</a:t>
            </a:r>
            <a:r>
              <a:rPr lang="hr-HR" dirty="0" smtClean="0"/>
              <a:t> </a:t>
            </a:r>
            <a:r>
              <a:rPr lang="hr-HR" dirty="0" err="1" smtClean="0"/>
              <a:t>cases</a:t>
            </a:r>
            <a:endParaRPr lang="hr-HR" dirty="0" smtClean="0"/>
          </a:p>
          <a:p>
            <a:pPr marL="0" indent="0" algn="just">
              <a:buNone/>
            </a:pPr>
            <a:endParaRPr lang="hr-HR" dirty="0" smtClean="0"/>
          </a:p>
          <a:p>
            <a:pPr algn="just"/>
            <a:r>
              <a:rPr lang="hr-HR" dirty="0" smtClean="0"/>
              <a:t>Dragojević </a:t>
            </a:r>
            <a:r>
              <a:rPr lang="hr-HR" dirty="0" err="1" smtClean="0"/>
              <a:t>vs</a:t>
            </a:r>
            <a:r>
              <a:rPr lang="hr-HR" dirty="0" smtClean="0"/>
              <a:t>. Croatia, Matanović </a:t>
            </a:r>
            <a:r>
              <a:rPr lang="hr-HR" dirty="0" err="1" smtClean="0"/>
              <a:t>vs</a:t>
            </a:r>
            <a:r>
              <a:rPr lang="hr-HR" dirty="0" smtClean="0"/>
              <a:t>. Croatia, Bašić </a:t>
            </a:r>
            <a:r>
              <a:rPr lang="hr-HR" dirty="0" err="1" smtClean="0"/>
              <a:t>vs</a:t>
            </a:r>
            <a:r>
              <a:rPr lang="hr-HR" dirty="0" smtClean="0"/>
              <a:t>. Croatia – </a:t>
            </a:r>
            <a:r>
              <a:rPr lang="hr-HR" dirty="0" err="1" smtClean="0"/>
              <a:t>court</a:t>
            </a:r>
            <a:r>
              <a:rPr lang="hr-HR" dirty="0" smtClean="0"/>
              <a:t> </a:t>
            </a:r>
            <a:r>
              <a:rPr lang="hr-HR" dirty="0" err="1" smtClean="0"/>
              <a:t>orders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SECA </a:t>
            </a:r>
            <a:r>
              <a:rPr lang="hr-HR" dirty="0" err="1" smtClean="0"/>
              <a:t>were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sufficiently</a:t>
            </a:r>
            <a:r>
              <a:rPr lang="hr-HR" dirty="0" smtClean="0"/>
              <a:t> </a:t>
            </a:r>
            <a:r>
              <a:rPr lang="hr-HR" dirty="0" err="1" smtClean="0"/>
              <a:t>explained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regards</a:t>
            </a:r>
            <a:r>
              <a:rPr lang="hr-HR" dirty="0" smtClean="0"/>
              <a:t> to </a:t>
            </a:r>
            <a:r>
              <a:rPr lang="hr-HR" dirty="0" err="1" smtClean="0"/>
              <a:t>existance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grounds</a:t>
            </a:r>
            <a:r>
              <a:rPr lang="hr-HR" dirty="0" smtClean="0"/>
              <a:t> for </a:t>
            </a:r>
            <a:r>
              <a:rPr lang="hr-HR" dirty="0" err="1" smtClean="0"/>
              <a:t>suspicion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criminal</a:t>
            </a:r>
            <a:r>
              <a:rPr lang="hr-HR" dirty="0" smtClean="0"/>
              <a:t> </a:t>
            </a:r>
            <a:r>
              <a:rPr lang="hr-HR" dirty="0" err="1" smtClean="0"/>
              <a:t>offence</a:t>
            </a:r>
            <a:r>
              <a:rPr lang="hr-HR" dirty="0" smtClean="0"/>
              <a:t> </a:t>
            </a:r>
            <a:r>
              <a:rPr lang="hr-HR" dirty="0" err="1" smtClean="0"/>
              <a:t>has</a:t>
            </a:r>
            <a:r>
              <a:rPr lang="hr-HR" dirty="0" smtClean="0"/>
              <a:t> </a:t>
            </a:r>
            <a:r>
              <a:rPr lang="hr-HR" dirty="0" err="1" smtClean="0"/>
              <a:t>been</a:t>
            </a:r>
            <a:r>
              <a:rPr lang="hr-HR" dirty="0" smtClean="0"/>
              <a:t> </a:t>
            </a:r>
            <a:r>
              <a:rPr lang="hr-HR" dirty="0" err="1" smtClean="0"/>
              <a:t>committed</a:t>
            </a:r>
            <a:r>
              <a:rPr lang="hr-HR" dirty="0" smtClean="0"/>
              <a:t>, as </a:t>
            </a:r>
            <a:r>
              <a:rPr lang="hr-HR" dirty="0" err="1" smtClean="0"/>
              <a:t>well</a:t>
            </a:r>
            <a:r>
              <a:rPr lang="hr-HR" dirty="0" smtClean="0"/>
              <a:t> as </a:t>
            </a:r>
            <a:r>
              <a:rPr lang="hr-HR" dirty="0" err="1" smtClean="0"/>
              <a:t>why</a:t>
            </a:r>
            <a:r>
              <a:rPr lang="hr-HR" dirty="0" smtClean="0"/>
              <a:t>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was</a:t>
            </a:r>
            <a:r>
              <a:rPr lang="hr-HR" dirty="0" smtClean="0"/>
              <a:t> </a:t>
            </a:r>
            <a:r>
              <a:rPr lang="hr-HR" dirty="0" err="1" smtClean="0"/>
              <a:t>neccessary</a:t>
            </a:r>
            <a:r>
              <a:rPr lang="hr-HR" dirty="0" smtClean="0"/>
              <a:t> to </a:t>
            </a:r>
            <a:r>
              <a:rPr lang="hr-HR" dirty="0" err="1" smtClean="0"/>
              <a:t>issue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for SECA </a:t>
            </a:r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UNCAC </a:t>
            </a:r>
            <a:r>
              <a:rPr lang="hr-HR" dirty="0" err="1" smtClean="0"/>
              <a:t>fails</a:t>
            </a:r>
            <a:r>
              <a:rPr lang="hr-HR" dirty="0" smtClean="0"/>
              <a:t> to </a:t>
            </a:r>
            <a:r>
              <a:rPr lang="hr-HR" dirty="0" err="1" smtClean="0"/>
              <a:t>offer</a:t>
            </a:r>
            <a:r>
              <a:rPr lang="hr-HR" dirty="0" smtClean="0"/>
              <a:t> </a:t>
            </a:r>
            <a:r>
              <a:rPr lang="hr-HR" dirty="0" err="1" smtClean="0"/>
              <a:t>any</a:t>
            </a:r>
            <a:r>
              <a:rPr lang="hr-HR" dirty="0" smtClean="0"/>
              <a:t> </a:t>
            </a:r>
            <a:r>
              <a:rPr lang="hr-HR" dirty="0" err="1" smtClean="0"/>
              <a:t>solution</a:t>
            </a:r>
            <a:r>
              <a:rPr lang="hr-HR" dirty="0" smtClean="0"/>
              <a:t> </a:t>
            </a:r>
            <a:r>
              <a:rPr lang="hr-HR" dirty="0" err="1" smtClean="0"/>
              <a:t>to</a:t>
            </a:r>
            <a:r>
              <a:rPr lang="hr-HR" dirty="0" smtClean="0"/>
              <a:t> </a:t>
            </a:r>
            <a:r>
              <a:rPr lang="hr-HR" dirty="0" err="1" smtClean="0"/>
              <a:t>this</a:t>
            </a:r>
            <a:r>
              <a:rPr lang="hr-HR" dirty="0" smtClean="0"/>
              <a:t> </a:t>
            </a:r>
            <a:r>
              <a:rPr lang="hr-HR" dirty="0" err="1" smtClean="0"/>
              <a:t>matters</a:t>
            </a:r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58660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PUBLIC PERCEPTION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/>
              <a:t>Most </a:t>
            </a:r>
            <a:r>
              <a:rPr lang="hr-HR" dirty="0" err="1" smtClean="0"/>
              <a:t>big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r>
              <a:rPr lang="hr-HR" dirty="0" smtClean="0"/>
              <a:t> </a:t>
            </a:r>
            <a:r>
              <a:rPr lang="hr-HR" dirty="0" err="1" smtClean="0"/>
              <a:t>cases</a:t>
            </a:r>
            <a:r>
              <a:rPr lang="hr-HR" dirty="0" smtClean="0"/>
              <a:t> are </a:t>
            </a:r>
            <a:r>
              <a:rPr lang="hr-HR" dirty="0" err="1" smtClean="0"/>
              <a:t>still</a:t>
            </a:r>
            <a:r>
              <a:rPr lang="hr-HR" dirty="0" smtClean="0"/>
              <a:t> </a:t>
            </a:r>
            <a:r>
              <a:rPr lang="hr-HR" dirty="0" err="1" smtClean="0"/>
              <a:t>ongoing</a:t>
            </a:r>
            <a:r>
              <a:rPr lang="hr-HR" dirty="0" smtClean="0"/>
              <a:t> or </a:t>
            </a:r>
            <a:r>
              <a:rPr lang="hr-HR" dirty="0" err="1" smtClean="0"/>
              <a:t>have</a:t>
            </a:r>
            <a:r>
              <a:rPr lang="hr-HR" dirty="0" smtClean="0"/>
              <a:t> </a:t>
            </a:r>
            <a:r>
              <a:rPr lang="hr-HR" dirty="0" err="1" smtClean="0"/>
              <a:t>non</a:t>
            </a:r>
            <a:r>
              <a:rPr lang="hr-HR" dirty="0" smtClean="0"/>
              <a:t>-</a:t>
            </a:r>
            <a:r>
              <a:rPr lang="hr-HR" dirty="0" err="1" smtClean="0"/>
              <a:t>final</a:t>
            </a:r>
            <a:r>
              <a:rPr lang="hr-HR" dirty="0" smtClean="0"/>
              <a:t> </a:t>
            </a:r>
            <a:r>
              <a:rPr lang="hr-HR" dirty="0" err="1" smtClean="0"/>
              <a:t>judgement</a:t>
            </a:r>
            <a:r>
              <a:rPr lang="hr-HR" dirty="0" smtClean="0"/>
              <a:t> (INA-MOL, Hypo </a:t>
            </a:r>
            <a:r>
              <a:rPr lang="hr-HR" dirty="0" err="1" smtClean="0"/>
              <a:t>bank</a:t>
            </a:r>
            <a:r>
              <a:rPr lang="hr-HR" dirty="0" smtClean="0"/>
              <a:t>, FIMI, </a:t>
            </a:r>
            <a:r>
              <a:rPr lang="hr-HR" dirty="0" err="1" smtClean="0"/>
              <a:t>Croatian</a:t>
            </a:r>
            <a:r>
              <a:rPr lang="hr-HR" dirty="0" smtClean="0"/>
              <a:t> </a:t>
            </a:r>
            <a:r>
              <a:rPr lang="hr-HR" dirty="0" err="1" smtClean="0"/>
              <a:t>Commercial</a:t>
            </a:r>
            <a:r>
              <a:rPr lang="hr-HR" dirty="0" smtClean="0"/>
              <a:t> </a:t>
            </a:r>
            <a:r>
              <a:rPr lang="hr-HR" dirty="0" err="1" smtClean="0"/>
              <a:t>Chamber</a:t>
            </a:r>
            <a:r>
              <a:rPr lang="hr-HR" dirty="0" smtClean="0"/>
              <a:t>, Agram, </a:t>
            </a:r>
            <a:r>
              <a:rPr lang="hr-HR" dirty="0" err="1" smtClean="0"/>
              <a:t>Croatian</a:t>
            </a:r>
            <a:r>
              <a:rPr lang="hr-HR" dirty="0" smtClean="0"/>
              <a:t> </a:t>
            </a:r>
            <a:r>
              <a:rPr lang="hr-HR" dirty="0" err="1" smtClean="0"/>
              <a:t>Motorways</a:t>
            </a:r>
            <a:r>
              <a:rPr lang="hr-HR" dirty="0" smtClean="0"/>
              <a:t> </a:t>
            </a:r>
            <a:r>
              <a:rPr lang="hr-HR" dirty="0" err="1" smtClean="0"/>
              <a:t>Case</a:t>
            </a:r>
            <a:r>
              <a:rPr lang="hr-HR" dirty="0" smtClean="0"/>
              <a:t>)</a:t>
            </a:r>
          </a:p>
          <a:p>
            <a:pPr algn="just"/>
            <a:r>
              <a:rPr lang="hr-HR" dirty="0" err="1" smtClean="0"/>
              <a:t>All</a:t>
            </a:r>
            <a:r>
              <a:rPr lang="hr-HR" dirty="0" smtClean="0"/>
              <a:t> </a:t>
            </a:r>
            <a:r>
              <a:rPr lang="hr-HR" dirty="0" err="1" smtClean="0"/>
              <a:t>this</a:t>
            </a:r>
            <a:r>
              <a:rPr lang="hr-HR" dirty="0" smtClean="0"/>
              <a:t> </a:t>
            </a:r>
            <a:r>
              <a:rPr lang="hr-HR" dirty="0" err="1" smtClean="0"/>
              <a:t>has</a:t>
            </a:r>
            <a:r>
              <a:rPr lang="hr-HR" dirty="0" smtClean="0"/>
              <a:t> a negative </a:t>
            </a:r>
            <a:r>
              <a:rPr lang="hr-HR" dirty="0" err="1" smtClean="0"/>
              <a:t>impact</a:t>
            </a:r>
            <a:r>
              <a:rPr lang="hr-HR" dirty="0" smtClean="0"/>
              <a:t> on </a:t>
            </a:r>
            <a:r>
              <a:rPr lang="hr-HR" dirty="0" err="1" smtClean="0"/>
              <a:t>public</a:t>
            </a:r>
            <a:r>
              <a:rPr lang="hr-HR" dirty="0" smtClean="0"/>
              <a:t> </a:t>
            </a:r>
            <a:r>
              <a:rPr lang="hr-HR" dirty="0" err="1" smtClean="0"/>
              <a:t>perception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r>
              <a:rPr lang="hr-HR" dirty="0" smtClean="0"/>
              <a:t> (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particular</a:t>
            </a:r>
            <a:r>
              <a:rPr lang="hr-HR" dirty="0" smtClean="0"/>
              <a:t>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  <a:r>
              <a:rPr lang="hr-HR" dirty="0" err="1" smtClean="0"/>
              <a:t>judiciary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politicians</a:t>
            </a:r>
            <a:r>
              <a:rPr lang="hr-HR" dirty="0" smtClean="0"/>
              <a:t> are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question</a:t>
            </a:r>
            <a:r>
              <a:rPr lang="hr-HR" dirty="0" smtClean="0"/>
              <a:t>)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fails</a:t>
            </a:r>
            <a:r>
              <a:rPr lang="hr-HR" dirty="0" smtClean="0"/>
              <a:t> to </a:t>
            </a:r>
            <a:r>
              <a:rPr lang="hr-HR" dirty="0" err="1" smtClean="0"/>
              <a:t>meet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goals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general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special</a:t>
            </a:r>
            <a:r>
              <a:rPr lang="hr-HR" dirty="0" smtClean="0"/>
              <a:t> </a:t>
            </a:r>
            <a:r>
              <a:rPr lang="hr-HR" dirty="0" err="1" smtClean="0"/>
              <a:t>prevention</a:t>
            </a:r>
            <a:r>
              <a:rPr lang="hr-HR" dirty="0" smtClean="0"/>
              <a:t> </a:t>
            </a:r>
            <a:r>
              <a:rPr lang="hr-HR" dirty="0" err="1" smtClean="0"/>
              <a:t>regarding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r>
              <a:rPr lang="hr-HR" dirty="0" smtClean="0"/>
              <a:t> </a:t>
            </a:r>
          </a:p>
          <a:p>
            <a:pPr algn="just"/>
            <a:r>
              <a:rPr lang="hr-HR" dirty="0" err="1" smtClean="0"/>
              <a:t>Recent</a:t>
            </a:r>
            <a:r>
              <a:rPr lang="hr-HR" dirty="0" smtClean="0"/>
              <a:t> GRECO’s </a:t>
            </a:r>
            <a:r>
              <a:rPr lang="hr-HR" dirty="0" err="1" smtClean="0"/>
              <a:t>Adddendum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second</a:t>
            </a:r>
            <a:r>
              <a:rPr lang="hr-HR" dirty="0" smtClean="0"/>
              <a:t> </a:t>
            </a:r>
            <a:r>
              <a:rPr lang="hr-HR" dirty="0" err="1" smtClean="0"/>
              <a:t>compliance</a:t>
            </a:r>
            <a:r>
              <a:rPr lang="hr-HR" dirty="0" smtClean="0"/>
              <a:t> </a:t>
            </a:r>
            <a:r>
              <a:rPr lang="hr-HR" dirty="0" err="1" smtClean="0"/>
              <a:t>report</a:t>
            </a:r>
            <a:r>
              <a:rPr lang="hr-HR" dirty="0" smtClean="0"/>
              <a:t> (2020) </a:t>
            </a:r>
            <a:r>
              <a:rPr lang="hr-HR" dirty="0" err="1" smtClean="0"/>
              <a:t>shows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Croatia </a:t>
            </a:r>
            <a:r>
              <a:rPr lang="hr-HR" dirty="0" err="1" smtClean="0"/>
              <a:t>still</a:t>
            </a:r>
            <a:r>
              <a:rPr lang="hr-HR" dirty="0" smtClean="0"/>
              <a:t> </a:t>
            </a:r>
            <a:r>
              <a:rPr lang="hr-HR" dirty="0" err="1" smtClean="0"/>
              <a:t>doesn</a:t>
            </a:r>
            <a:r>
              <a:rPr lang="hr-HR" dirty="0" smtClean="0"/>
              <a:t>’t </a:t>
            </a:r>
            <a:r>
              <a:rPr lang="hr-HR" dirty="0" err="1" smtClean="0"/>
              <a:t>have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place all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mechanisms</a:t>
            </a:r>
            <a:r>
              <a:rPr lang="hr-HR" dirty="0" smtClean="0"/>
              <a:t> for </a:t>
            </a:r>
            <a:r>
              <a:rPr lang="hr-HR" dirty="0" err="1" smtClean="0"/>
              <a:t>prevention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crimes</a:t>
            </a:r>
            <a:endParaRPr lang="hr-HR" dirty="0" smtClean="0"/>
          </a:p>
          <a:p>
            <a:pPr algn="just"/>
            <a:r>
              <a:rPr lang="hr-HR" dirty="0" err="1" smtClean="0"/>
              <a:t>Transpareny</a:t>
            </a:r>
            <a:r>
              <a:rPr lang="hr-HR" dirty="0" smtClean="0"/>
              <a:t> </a:t>
            </a:r>
            <a:r>
              <a:rPr lang="hr-HR" dirty="0" err="1" smtClean="0"/>
              <a:t>International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r>
              <a:rPr lang="hr-HR" dirty="0" smtClean="0"/>
              <a:t> </a:t>
            </a:r>
            <a:r>
              <a:rPr lang="hr-HR" dirty="0" err="1" smtClean="0"/>
              <a:t>Perceptions</a:t>
            </a:r>
            <a:r>
              <a:rPr lang="hr-HR" dirty="0" smtClean="0"/>
              <a:t> </a:t>
            </a:r>
            <a:r>
              <a:rPr lang="hr-HR" dirty="0" err="1" smtClean="0"/>
              <a:t>Index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2019 – Croatia </a:t>
            </a:r>
            <a:r>
              <a:rPr lang="hr-HR" dirty="0" err="1" smtClean="0"/>
              <a:t>score</a:t>
            </a:r>
            <a:r>
              <a:rPr lang="hr-HR" dirty="0" smtClean="0"/>
              <a:t> 47/100 – </a:t>
            </a:r>
            <a:r>
              <a:rPr lang="hr-HR" dirty="0" err="1" smtClean="0"/>
              <a:t>droped</a:t>
            </a:r>
            <a:r>
              <a:rPr lang="hr-HR" dirty="0" smtClean="0"/>
              <a:t> </a:t>
            </a:r>
            <a:r>
              <a:rPr lang="hr-HR" dirty="0" err="1" smtClean="0"/>
              <a:t>three</a:t>
            </a:r>
            <a:r>
              <a:rPr lang="hr-HR" dirty="0" smtClean="0"/>
              <a:t> </a:t>
            </a:r>
            <a:r>
              <a:rPr lang="hr-HR" dirty="0" err="1" smtClean="0"/>
              <a:t>places</a:t>
            </a:r>
            <a:endParaRPr lang="hr-HR" dirty="0" smtClean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22754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CONCLUSION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 smtClean="0"/>
              <a:t>Put </a:t>
            </a:r>
            <a:r>
              <a:rPr lang="hr-HR" dirty="0" err="1" smtClean="0"/>
              <a:t>emphasis</a:t>
            </a:r>
            <a:r>
              <a:rPr lang="hr-HR" dirty="0" smtClean="0"/>
              <a:t> on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</a:t>
            </a:r>
            <a:r>
              <a:rPr lang="hr-HR" dirty="0" smtClean="0"/>
              <a:t> </a:t>
            </a:r>
            <a:r>
              <a:rPr lang="hr-HR" dirty="0" err="1" smtClean="0"/>
              <a:t>using</a:t>
            </a:r>
            <a:r>
              <a:rPr lang="hr-HR" dirty="0" smtClean="0"/>
              <a:t> UNCAC – </a:t>
            </a:r>
            <a:r>
              <a:rPr lang="hr-HR" dirty="0" err="1" smtClean="0"/>
              <a:t>obliging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 to </a:t>
            </a:r>
            <a:r>
              <a:rPr lang="hr-HR" dirty="0" err="1" smtClean="0"/>
              <a:t>equally</a:t>
            </a:r>
            <a:r>
              <a:rPr lang="hr-HR" dirty="0" smtClean="0"/>
              <a:t> </a:t>
            </a:r>
            <a:r>
              <a:rPr lang="hr-HR" dirty="0" err="1" smtClean="0"/>
              <a:t>define</a:t>
            </a:r>
            <a:r>
              <a:rPr lang="hr-HR" dirty="0" smtClean="0"/>
              <a:t> </a:t>
            </a:r>
            <a:r>
              <a:rPr lang="hr-HR" dirty="0" err="1" smtClean="0"/>
              <a:t>unlawfull</a:t>
            </a:r>
            <a:r>
              <a:rPr lang="hr-HR" dirty="0" smtClean="0"/>
              <a:t> </a:t>
            </a:r>
            <a:r>
              <a:rPr lang="hr-HR" dirty="0" err="1" smtClean="0"/>
              <a:t>behaviour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public</a:t>
            </a:r>
            <a:r>
              <a:rPr lang="hr-HR" dirty="0" smtClean="0"/>
              <a:t> </a:t>
            </a:r>
            <a:r>
              <a:rPr lang="hr-HR" dirty="0" err="1" smtClean="0"/>
              <a:t>officials</a:t>
            </a:r>
            <a:r>
              <a:rPr lang="hr-HR" dirty="0" smtClean="0"/>
              <a:t> </a:t>
            </a:r>
            <a:r>
              <a:rPr lang="hr-HR" dirty="0" err="1" smtClean="0"/>
              <a:t>to</a:t>
            </a:r>
            <a:r>
              <a:rPr lang="hr-HR" dirty="0" smtClean="0"/>
              <a:t> </a:t>
            </a:r>
            <a:r>
              <a:rPr lang="hr-HR" dirty="0" err="1" smtClean="0"/>
              <a:t>enable</a:t>
            </a:r>
            <a:r>
              <a:rPr lang="hr-HR" dirty="0" smtClean="0"/>
              <a:t> more </a:t>
            </a:r>
            <a:r>
              <a:rPr lang="hr-HR" dirty="0" err="1" smtClean="0"/>
              <a:t>efficient</a:t>
            </a:r>
            <a:r>
              <a:rPr lang="hr-HR" dirty="0" smtClean="0"/>
              <a:t> </a:t>
            </a:r>
            <a:r>
              <a:rPr lang="hr-HR" dirty="0" err="1" smtClean="0"/>
              <a:t>prosecution</a:t>
            </a:r>
            <a:r>
              <a:rPr lang="hr-HR" dirty="0" smtClean="0"/>
              <a:t>  </a:t>
            </a:r>
          </a:p>
          <a:p>
            <a:pPr algn="just"/>
            <a:r>
              <a:rPr lang="hr-HR" dirty="0" err="1" smtClean="0"/>
              <a:t>Enhancing</a:t>
            </a:r>
            <a:r>
              <a:rPr lang="hr-HR" dirty="0" smtClean="0"/>
              <a:t> </a:t>
            </a:r>
            <a:r>
              <a:rPr lang="hr-HR" dirty="0" err="1" smtClean="0"/>
              <a:t>infrastructure</a:t>
            </a:r>
            <a:r>
              <a:rPr lang="hr-HR" dirty="0" smtClean="0"/>
              <a:t> (</a:t>
            </a:r>
            <a:r>
              <a:rPr lang="hr-HR" dirty="0" err="1" smtClean="0"/>
              <a:t>techical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manpower</a:t>
            </a:r>
            <a:r>
              <a:rPr lang="hr-HR" dirty="0" smtClean="0"/>
              <a:t>) </a:t>
            </a:r>
            <a:r>
              <a:rPr lang="hr-HR" dirty="0" err="1" smtClean="0"/>
              <a:t>through</a:t>
            </a:r>
            <a:r>
              <a:rPr lang="hr-HR" dirty="0" smtClean="0"/>
              <a:t> </a:t>
            </a:r>
            <a:r>
              <a:rPr lang="hr-HR" dirty="0" err="1" smtClean="0"/>
              <a:t>cross</a:t>
            </a:r>
            <a:r>
              <a:rPr lang="hr-HR" dirty="0" smtClean="0"/>
              <a:t> </a:t>
            </a:r>
            <a:r>
              <a:rPr lang="hr-HR" dirty="0" err="1" smtClean="0"/>
              <a:t>border</a:t>
            </a:r>
            <a:r>
              <a:rPr lang="hr-HR" dirty="0" smtClean="0"/>
              <a:t> </a:t>
            </a:r>
            <a:r>
              <a:rPr lang="hr-HR" dirty="0" err="1" smtClean="0"/>
              <a:t>cooperation</a:t>
            </a:r>
            <a:r>
              <a:rPr lang="hr-HR" dirty="0" smtClean="0"/>
              <a:t> for SECA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</a:t>
            </a:r>
            <a:r>
              <a:rPr lang="hr-HR" dirty="0" err="1" smtClean="0"/>
              <a:t>ensure</a:t>
            </a:r>
            <a:r>
              <a:rPr lang="hr-HR" dirty="0" smtClean="0"/>
              <a:t> </a:t>
            </a:r>
            <a:r>
              <a:rPr lang="hr-HR" dirty="0" err="1" smtClean="0"/>
              <a:t>successful</a:t>
            </a:r>
            <a:r>
              <a:rPr lang="hr-HR" dirty="0" smtClean="0"/>
              <a:t> </a:t>
            </a:r>
            <a:r>
              <a:rPr lang="hr-HR" dirty="0" err="1" smtClean="0"/>
              <a:t>prosecution</a:t>
            </a:r>
            <a:r>
              <a:rPr lang="hr-HR" dirty="0"/>
              <a:t> </a:t>
            </a:r>
            <a:endParaRPr lang="hr-HR" dirty="0" smtClean="0"/>
          </a:p>
          <a:p>
            <a:pPr algn="just"/>
            <a:r>
              <a:rPr lang="hr-HR" dirty="0" err="1" smtClean="0"/>
              <a:t>Harmonisation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different</a:t>
            </a:r>
            <a:r>
              <a:rPr lang="hr-HR" dirty="0" smtClean="0"/>
              <a:t> </a:t>
            </a:r>
            <a:r>
              <a:rPr lang="hr-HR" dirty="0" err="1" smtClean="0"/>
              <a:t>legislation</a:t>
            </a:r>
            <a:r>
              <a:rPr lang="hr-HR" dirty="0" smtClean="0"/>
              <a:t> </a:t>
            </a:r>
            <a:r>
              <a:rPr lang="hr-HR" dirty="0" err="1" smtClean="0"/>
              <a:t>regarding</a:t>
            </a:r>
            <a:r>
              <a:rPr lang="hr-HR" dirty="0" smtClean="0"/>
              <a:t> SECA </a:t>
            </a:r>
            <a:r>
              <a:rPr lang="hr-HR" dirty="0" err="1" smtClean="0"/>
              <a:t>through</a:t>
            </a:r>
            <a:r>
              <a:rPr lang="hr-HR" dirty="0" smtClean="0"/>
              <a:t> UNCAC (</a:t>
            </a:r>
            <a:r>
              <a:rPr lang="hr-HR" dirty="0" err="1" smtClean="0"/>
              <a:t>especially</a:t>
            </a:r>
            <a:r>
              <a:rPr lang="hr-HR" dirty="0" smtClean="0"/>
              <a:t>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comes</a:t>
            </a:r>
            <a:r>
              <a:rPr lang="hr-HR" dirty="0" smtClean="0"/>
              <a:t> to </a:t>
            </a:r>
            <a:r>
              <a:rPr lang="hr-HR" dirty="0" err="1" smtClean="0"/>
              <a:t>defining</a:t>
            </a:r>
            <a:r>
              <a:rPr lang="hr-HR" dirty="0" smtClean="0"/>
              <a:t> </a:t>
            </a:r>
            <a:r>
              <a:rPr lang="hr-HR" dirty="0" err="1" smtClean="0"/>
              <a:t>conduct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undercover</a:t>
            </a:r>
            <a:r>
              <a:rPr lang="hr-HR" dirty="0" smtClean="0"/>
              <a:t> </a:t>
            </a:r>
            <a:r>
              <a:rPr lang="hr-HR" dirty="0" err="1" smtClean="0"/>
              <a:t>agents</a:t>
            </a:r>
            <a:r>
              <a:rPr lang="hr-HR" dirty="0" smtClean="0"/>
              <a:t>, </a:t>
            </a:r>
            <a:r>
              <a:rPr lang="hr-HR" dirty="0" err="1" smtClean="0"/>
              <a:t>duration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SECA, </a:t>
            </a:r>
            <a:r>
              <a:rPr lang="hr-HR" dirty="0" err="1" smtClean="0"/>
              <a:t>etc</a:t>
            </a:r>
            <a:r>
              <a:rPr lang="hr-HR" dirty="0" smtClean="0"/>
              <a:t>.)</a:t>
            </a:r>
          </a:p>
          <a:p>
            <a:pPr algn="just"/>
            <a:r>
              <a:rPr lang="hr-HR" dirty="0" err="1" smtClean="0"/>
              <a:t>Better</a:t>
            </a:r>
            <a:r>
              <a:rPr lang="hr-HR" dirty="0" smtClean="0"/>
              <a:t> </a:t>
            </a:r>
            <a:r>
              <a:rPr lang="hr-HR" dirty="0" err="1" smtClean="0"/>
              <a:t>implementation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UNCAC </a:t>
            </a:r>
            <a:r>
              <a:rPr lang="hr-HR" dirty="0" err="1" smtClean="0"/>
              <a:t>into</a:t>
            </a:r>
            <a:r>
              <a:rPr lang="hr-HR" dirty="0" smtClean="0"/>
              <a:t> </a:t>
            </a:r>
            <a:r>
              <a:rPr lang="hr-HR" dirty="0" err="1" smtClean="0"/>
              <a:t>Croatian</a:t>
            </a:r>
            <a:r>
              <a:rPr lang="hr-HR" dirty="0" smtClean="0"/>
              <a:t> </a:t>
            </a:r>
            <a:r>
              <a:rPr lang="hr-HR" dirty="0" err="1" smtClean="0"/>
              <a:t>law</a:t>
            </a:r>
            <a:r>
              <a:rPr lang="hr-HR" dirty="0" smtClean="0"/>
              <a:t> – </a:t>
            </a:r>
            <a:r>
              <a:rPr lang="hr-HR" dirty="0" err="1" smtClean="0"/>
              <a:t>putting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place </a:t>
            </a:r>
            <a:r>
              <a:rPr lang="hr-HR" dirty="0" err="1" smtClean="0"/>
              <a:t>rules</a:t>
            </a:r>
            <a:r>
              <a:rPr lang="hr-HR" dirty="0" smtClean="0"/>
              <a:t> </a:t>
            </a:r>
            <a:r>
              <a:rPr lang="hr-HR" dirty="0" err="1" smtClean="0"/>
              <a:t>preventing</a:t>
            </a:r>
            <a:r>
              <a:rPr lang="hr-HR" dirty="0" smtClean="0"/>
              <a:t> </a:t>
            </a:r>
            <a:r>
              <a:rPr lang="hr-HR" dirty="0" err="1" smtClean="0"/>
              <a:t>public</a:t>
            </a:r>
            <a:r>
              <a:rPr lang="hr-HR" dirty="0" smtClean="0"/>
              <a:t> </a:t>
            </a:r>
            <a:r>
              <a:rPr lang="hr-HR" dirty="0" err="1" smtClean="0"/>
              <a:t>officials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committing</a:t>
            </a:r>
            <a:r>
              <a:rPr lang="hr-HR" dirty="0" smtClean="0"/>
              <a:t>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crimes</a:t>
            </a:r>
            <a:endParaRPr lang="hr-HR" dirty="0" smtClean="0"/>
          </a:p>
          <a:p>
            <a:pPr algn="just"/>
            <a:r>
              <a:rPr lang="hr-HR" dirty="0" smtClean="0"/>
              <a:t>I</a:t>
            </a:r>
            <a:r>
              <a:rPr lang="en-US" dirty="0" smtClean="0"/>
              <a:t>n </a:t>
            </a:r>
            <a:r>
              <a:rPr lang="en-US" dirty="0"/>
              <a:t>practice – courts render lower sanctions – need for continuous actions aiming at stricter criminal justice </a:t>
            </a:r>
            <a:r>
              <a:rPr lang="en-US" dirty="0" smtClean="0"/>
              <a:t>policy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</a:t>
            </a:r>
            <a:r>
              <a:rPr lang="hr-HR" dirty="0" err="1" smtClean="0"/>
              <a:t>have</a:t>
            </a:r>
            <a:r>
              <a:rPr lang="hr-HR" dirty="0" smtClean="0"/>
              <a:t> a </a:t>
            </a:r>
            <a:r>
              <a:rPr lang="hr-HR" dirty="0" err="1" smtClean="0"/>
              <a:t>fighting</a:t>
            </a:r>
            <a:r>
              <a:rPr lang="hr-HR" dirty="0" smtClean="0"/>
              <a:t> </a:t>
            </a:r>
            <a:r>
              <a:rPr lang="hr-HR" dirty="0" err="1" smtClean="0"/>
              <a:t>chance</a:t>
            </a:r>
            <a:r>
              <a:rPr lang="hr-HR" dirty="0" smtClean="0"/>
              <a:t> </a:t>
            </a:r>
            <a:r>
              <a:rPr lang="hr-HR" dirty="0" err="1" smtClean="0"/>
              <a:t>against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30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96272"/>
          </a:xfrm>
        </p:spPr>
        <p:txBody>
          <a:bodyPr/>
          <a:lstStyle/>
          <a:p>
            <a:endParaRPr lang="hr-HR" dirty="0" smtClean="0"/>
          </a:p>
          <a:p>
            <a:endParaRPr lang="hr-HR" dirty="0"/>
          </a:p>
          <a:p>
            <a:pPr marL="0" indent="0" algn="ctr">
              <a:buNone/>
            </a:pPr>
            <a:r>
              <a:rPr lang="en-US" sz="3200" dirty="0" smtClean="0"/>
              <a:t>THANK </a:t>
            </a:r>
            <a:r>
              <a:rPr lang="en-US" sz="3200" dirty="0"/>
              <a:t>YOU FOR YOUR ATTENTION!</a:t>
            </a:r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marta.samotagaljer@uskok.dorh.hr</a:t>
            </a:r>
          </a:p>
          <a:p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199100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crimes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 fontScale="85000" lnSpcReduction="10000"/>
          </a:bodyPr>
          <a:lstStyle/>
          <a:p>
            <a:r>
              <a:rPr lang="hr-HR" dirty="0" err="1"/>
              <a:t>T</a:t>
            </a:r>
            <a:r>
              <a:rPr lang="hr-HR" dirty="0" err="1" smtClean="0"/>
              <a:t>rademarks</a:t>
            </a:r>
            <a:r>
              <a:rPr lang="hr-HR" dirty="0" smtClean="0"/>
              <a:t>:</a:t>
            </a:r>
          </a:p>
          <a:p>
            <a:pPr lvl="1"/>
            <a:r>
              <a:rPr lang="hr-HR" dirty="0" err="1" smtClean="0"/>
              <a:t>Perpetrated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public</a:t>
            </a:r>
            <a:r>
              <a:rPr lang="hr-HR" dirty="0" smtClean="0"/>
              <a:t> </a:t>
            </a:r>
            <a:r>
              <a:rPr lang="hr-HR" dirty="0" err="1" smtClean="0"/>
              <a:t>official</a:t>
            </a:r>
            <a:endParaRPr lang="hr-HR" dirty="0"/>
          </a:p>
          <a:p>
            <a:pPr lvl="1"/>
            <a:r>
              <a:rPr lang="hr-HR" dirty="0" smtClean="0"/>
              <a:t>For </a:t>
            </a:r>
            <a:r>
              <a:rPr lang="hr-HR" dirty="0" err="1" smtClean="0"/>
              <a:t>financial</a:t>
            </a:r>
            <a:r>
              <a:rPr lang="hr-HR" dirty="0" smtClean="0"/>
              <a:t> or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benefit</a:t>
            </a:r>
            <a:endParaRPr lang="hr-HR" dirty="0" smtClean="0"/>
          </a:p>
          <a:p>
            <a:pPr lvl="1"/>
            <a:r>
              <a:rPr lang="hr-HR" dirty="0" smtClean="0"/>
              <a:t>No </a:t>
            </a:r>
            <a:r>
              <a:rPr lang="hr-HR" dirty="0" err="1" smtClean="0"/>
              <a:t>physical</a:t>
            </a:r>
            <a:r>
              <a:rPr lang="hr-HR" dirty="0" smtClean="0"/>
              <a:t> </a:t>
            </a:r>
            <a:r>
              <a:rPr lang="hr-HR" dirty="0" err="1" smtClean="0"/>
              <a:t>violence</a:t>
            </a:r>
            <a:r>
              <a:rPr lang="hr-HR" dirty="0" smtClean="0"/>
              <a:t> </a:t>
            </a:r>
          </a:p>
          <a:p>
            <a:pPr marL="274320" lvl="1" indent="0">
              <a:buNone/>
            </a:pPr>
            <a:r>
              <a:rPr lang="hr-HR" dirty="0" smtClean="0"/>
              <a:t> </a:t>
            </a:r>
          </a:p>
          <a:p>
            <a:r>
              <a:rPr lang="hr-HR" dirty="0"/>
              <a:t>M</a:t>
            </a:r>
            <a:r>
              <a:rPr lang="hr-HR" dirty="0" smtClean="0"/>
              <a:t>ost </a:t>
            </a:r>
            <a:r>
              <a:rPr lang="hr-HR" dirty="0" err="1" smtClean="0"/>
              <a:t>common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Croatia:</a:t>
            </a:r>
          </a:p>
          <a:p>
            <a:pPr lvl="1"/>
            <a:r>
              <a:rPr lang="hr-HR" dirty="0" err="1" smtClean="0"/>
              <a:t>Abuse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position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authority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 smtClean="0"/>
              <a:t>Bribery</a:t>
            </a:r>
            <a:endParaRPr lang="hr-HR" dirty="0" smtClean="0"/>
          </a:p>
          <a:p>
            <a:pPr lvl="1"/>
            <a:r>
              <a:rPr lang="hr-HR" dirty="0" err="1" smtClean="0"/>
              <a:t>Trading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influence</a:t>
            </a:r>
          </a:p>
          <a:p>
            <a:pPr lvl="1"/>
            <a:r>
              <a:rPr lang="hr-HR" dirty="0" err="1" smtClean="0"/>
              <a:t>Unlawful</a:t>
            </a:r>
            <a:r>
              <a:rPr lang="hr-HR" dirty="0" smtClean="0"/>
              <a:t> </a:t>
            </a:r>
            <a:r>
              <a:rPr lang="hr-HR" dirty="0" err="1" smtClean="0"/>
              <a:t>favouritism</a:t>
            </a:r>
            <a:r>
              <a:rPr lang="hr-HR" dirty="0" smtClean="0"/>
              <a:t> </a:t>
            </a:r>
          </a:p>
          <a:p>
            <a:pPr marL="274320" lvl="1" indent="0">
              <a:buNone/>
            </a:pPr>
            <a:endParaRPr lang="hr-HR" dirty="0" smtClean="0"/>
          </a:p>
          <a:p>
            <a:pPr lvl="0">
              <a:buClr>
                <a:srgbClr val="93A299"/>
              </a:buClr>
            </a:pPr>
            <a:r>
              <a:rPr lang="hr-HR" dirty="0" err="1" smtClean="0">
                <a:solidFill>
                  <a:srgbClr val="292934"/>
                </a:solidFill>
              </a:rPr>
              <a:t>Corresponds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with</a:t>
            </a:r>
            <a:r>
              <a:rPr lang="hr-HR" dirty="0" smtClean="0">
                <a:solidFill>
                  <a:srgbClr val="292934"/>
                </a:solidFill>
              </a:rPr>
              <a:t> UNCAC (Art. 15 – 19)</a:t>
            </a:r>
          </a:p>
          <a:p>
            <a:pPr lvl="1" algn="just">
              <a:buClr>
                <a:srgbClr val="93A299"/>
              </a:buClr>
            </a:pPr>
            <a:r>
              <a:rPr lang="hr-HR" dirty="0" smtClean="0">
                <a:solidFill>
                  <a:srgbClr val="292934"/>
                </a:solidFill>
              </a:rPr>
              <a:t>But UNCAC </a:t>
            </a:r>
            <a:r>
              <a:rPr lang="hr-HR" dirty="0" err="1" smtClean="0">
                <a:solidFill>
                  <a:srgbClr val="292934"/>
                </a:solidFill>
              </a:rPr>
              <a:t>offers</a:t>
            </a:r>
            <a:r>
              <a:rPr lang="hr-HR" dirty="0">
                <a:solidFill>
                  <a:srgbClr val="292934"/>
                </a:solidFill>
              </a:rPr>
              <a:t> </a:t>
            </a:r>
            <a:r>
              <a:rPr lang="hr-HR" dirty="0" smtClean="0">
                <a:solidFill>
                  <a:srgbClr val="292934"/>
                </a:solidFill>
              </a:rPr>
              <a:t>no </a:t>
            </a:r>
            <a:r>
              <a:rPr lang="hr-HR" dirty="0" err="1" smtClean="0">
                <a:solidFill>
                  <a:srgbClr val="292934"/>
                </a:solidFill>
              </a:rPr>
              <a:t>definiton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of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political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white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collar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crimes</a:t>
            </a:r>
            <a:r>
              <a:rPr lang="hr-HR" dirty="0" smtClean="0">
                <a:solidFill>
                  <a:srgbClr val="292934"/>
                </a:solidFill>
              </a:rPr>
              <a:t> – </a:t>
            </a:r>
            <a:r>
              <a:rPr lang="hr-HR" dirty="0" err="1" smtClean="0">
                <a:solidFill>
                  <a:srgbClr val="292934"/>
                </a:solidFill>
              </a:rPr>
              <a:t>what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conduct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falls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under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it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may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depend</a:t>
            </a:r>
            <a:r>
              <a:rPr lang="hr-HR" dirty="0" smtClean="0">
                <a:solidFill>
                  <a:srgbClr val="292934"/>
                </a:solidFill>
              </a:rPr>
              <a:t> on </a:t>
            </a:r>
            <a:r>
              <a:rPr lang="hr-HR" dirty="0" err="1" smtClean="0">
                <a:solidFill>
                  <a:srgbClr val="292934"/>
                </a:solidFill>
              </a:rPr>
              <a:t>the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country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and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domestic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legislation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it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has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in</a:t>
            </a:r>
            <a:r>
              <a:rPr lang="hr-HR" dirty="0" smtClean="0">
                <a:solidFill>
                  <a:srgbClr val="292934"/>
                </a:solidFill>
              </a:rPr>
              <a:t> place</a:t>
            </a:r>
          </a:p>
          <a:p>
            <a:pPr lvl="1">
              <a:buClr>
                <a:srgbClr val="93A299"/>
              </a:buClr>
            </a:pPr>
            <a:r>
              <a:rPr lang="hr-HR" dirty="0" err="1" smtClean="0">
                <a:solidFill>
                  <a:srgbClr val="292934"/>
                </a:solidFill>
              </a:rPr>
              <a:t>Abuse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of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functions</a:t>
            </a:r>
            <a:r>
              <a:rPr lang="hr-HR" dirty="0" smtClean="0">
                <a:solidFill>
                  <a:srgbClr val="292934"/>
                </a:solidFill>
              </a:rPr>
              <a:t> (Art. 19 </a:t>
            </a:r>
            <a:r>
              <a:rPr lang="hr-HR" dirty="0" err="1" smtClean="0">
                <a:solidFill>
                  <a:srgbClr val="292934"/>
                </a:solidFill>
              </a:rPr>
              <a:t>of</a:t>
            </a:r>
            <a:r>
              <a:rPr lang="hr-HR" dirty="0" smtClean="0">
                <a:solidFill>
                  <a:srgbClr val="292934"/>
                </a:solidFill>
              </a:rPr>
              <a:t> UNCAC) – „…</a:t>
            </a:r>
            <a:r>
              <a:rPr lang="en-US" dirty="0" smtClean="0">
                <a:solidFill>
                  <a:srgbClr val="292934"/>
                </a:solidFill>
              </a:rPr>
              <a:t>the </a:t>
            </a:r>
            <a:r>
              <a:rPr lang="en-US" dirty="0">
                <a:solidFill>
                  <a:srgbClr val="292934"/>
                </a:solidFill>
              </a:rPr>
              <a:t>performance of or failure to perform an act, in violation of </a:t>
            </a:r>
            <a:r>
              <a:rPr lang="en-US" dirty="0" smtClean="0">
                <a:solidFill>
                  <a:srgbClr val="292934"/>
                </a:solidFill>
              </a:rPr>
              <a:t>laws</a:t>
            </a:r>
            <a:r>
              <a:rPr lang="hr-HR" dirty="0" smtClean="0">
                <a:solidFill>
                  <a:srgbClr val="292934"/>
                </a:solidFill>
              </a:rPr>
              <a:t>..” – </a:t>
            </a:r>
            <a:r>
              <a:rPr lang="hr-HR" dirty="0" err="1" smtClean="0">
                <a:solidFill>
                  <a:srgbClr val="292934"/>
                </a:solidFill>
              </a:rPr>
              <a:t>limits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the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scope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of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criminal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activity</a:t>
            </a:r>
            <a:r>
              <a:rPr lang="hr-HR" dirty="0" smtClean="0">
                <a:solidFill>
                  <a:srgbClr val="292934"/>
                </a:solidFill>
              </a:rPr>
              <a:t>   </a:t>
            </a:r>
            <a:endParaRPr lang="hr-HR" dirty="0">
              <a:solidFill>
                <a:srgbClr val="292934"/>
              </a:solidFill>
            </a:endParaRPr>
          </a:p>
          <a:p>
            <a:pPr marL="274320" lvl="1" indent="0">
              <a:buNone/>
            </a:pPr>
            <a:endParaRPr lang="hr-HR" dirty="0" smtClean="0"/>
          </a:p>
          <a:p>
            <a:pPr marL="274320" lvl="1" indent="0">
              <a:buNone/>
            </a:pPr>
            <a:endParaRPr lang="hr-HR" dirty="0" smtClean="0"/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1232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876800"/>
          </a:xfrm>
        </p:spPr>
        <p:txBody>
          <a:bodyPr/>
          <a:lstStyle/>
          <a:p>
            <a:r>
              <a:rPr lang="hr-HR" dirty="0" err="1" smtClean="0"/>
              <a:t>Difficult</a:t>
            </a:r>
            <a:r>
              <a:rPr lang="hr-HR" dirty="0" smtClean="0"/>
              <a:t> to </a:t>
            </a:r>
            <a:r>
              <a:rPr lang="hr-HR" dirty="0" err="1" smtClean="0"/>
              <a:t>detect</a:t>
            </a:r>
            <a:r>
              <a:rPr lang="hr-HR" dirty="0" smtClean="0"/>
              <a:t>:</a:t>
            </a:r>
          </a:p>
          <a:p>
            <a:pPr lvl="1"/>
            <a:r>
              <a:rPr lang="hr-HR" dirty="0" err="1" smtClean="0"/>
              <a:t>Characterised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conspiracy</a:t>
            </a:r>
            <a:r>
              <a:rPr lang="hr-HR" dirty="0" smtClean="0"/>
              <a:t> </a:t>
            </a:r>
            <a:r>
              <a:rPr lang="hr-HR" dirty="0" err="1" smtClean="0"/>
              <a:t>among</a:t>
            </a:r>
            <a:r>
              <a:rPr lang="hr-HR" dirty="0" smtClean="0"/>
              <a:t> </a:t>
            </a:r>
            <a:r>
              <a:rPr lang="hr-HR" dirty="0" err="1" smtClean="0"/>
              <a:t>perpetrators</a:t>
            </a:r>
            <a:endParaRPr lang="hr-HR" dirty="0" smtClean="0"/>
          </a:p>
          <a:p>
            <a:pPr lvl="1"/>
            <a:r>
              <a:rPr lang="hr-HR" dirty="0" smtClean="0"/>
              <a:t>No </a:t>
            </a:r>
            <a:r>
              <a:rPr lang="hr-HR" dirty="0" err="1" smtClean="0"/>
              <a:t>written</a:t>
            </a:r>
            <a:r>
              <a:rPr lang="hr-HR" dirty="0" smtClean="0"/>
              <a:t> </a:t>
            </a:r>
            <a:r>
              <a:rPr lang="hr-HR" dirty="0" err="1" smtClean="0"/>
              <a:t>proof</a:t>
            </a:r>
            <a:r>
              <a:rPr lang="hr-HR" dirty="0" smtClean="0"/>
              <a:t>, </a:t>
            </a:r>
            <a:r>
              <a:rPr lang="hr-HR" dirty="0" err="1" smtClean="0"/>
              <a:t>almost</a:t>
            </a:r>
            <a:r>
              <a:rPr lang="hr-HR" dirty="0" smtClean="0"/>
              <a:t> no </a:t>
            </a:r>
            <a:r>
              <a:rPr lang="hr-HR" dirty="0" err="1" smtClean="0"/>
              <a:t>witnesses</a:t>
            </a:r>
            <a:endParaRPr lang="hr-HR" dirty="0" smtClean="0"/>
          </a:p>
          <a:p>
            <a:pPr lvl="1"/>
            <a:r>
              <a:rPr lang="hr-HR" dirty="0" err="1" smtClean="0"/>
              <a:t>Commited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very</a:t>
            </a:r>
            <a:r>
              <a:rPr lang="hr-HR" dirty="0" smtClean="0"/>
              <a:t> same </a:t>
            </a:r>
            <a:r>
              <a:rPr lang="hr-HR" dirty="0" err="1" smtClean="0"/>
              <a:t>persons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should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upholding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law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detecting</a:t>
            </a:r>
            <a:r>
              <a:rPr lang="hr-HR" dirty="0" smtClean="0"/>
              <a:t> </a:t>
            </a:r>
            <a:r>
              <a:rPr lang="hr-HR" dirty="0" err="1" smtClean="0"/>
              <a:t>unlawful</a:t>
            </a:r>
            <a:r>
              <a:rPr lang="hr-HR" dirty="0" smtClean="0"/>
              <a:t> </a:t>
            </a:r>
            <a:r>
              <a:rPr lang="hr-HR" dirty="0" err="1" smtClean="0"/>
              <a:t>behaviour</a:t>
            </a:r>
            <a:endParaRPr lang="hr-HR" dirty="0" smtClean="0"/>
          </a:p>
          <a:p>
            <a:pPr lvl="1"/>
            <a:r>
              <a:rPr lang="hr-HR" dirty="0" smtClean="0"/>
              <a:t>Power </a:t>
            </a:r>
            <a:r>
              <a:rPr lang="hr-HR" dirty="0" err="1" smtClean="0"/>
              <a:t>over</a:t>
            </a:r>
            <a:r>
              <a:rPr lang="hr-HR" dirty="0" smtClean="0"/>
              <a:t> </a:t>
            </a:r>
            <a:r>
              <a:rPr lang="hr-HR" dirty="0" err="1" smtClean="0"/>
              <a:t>witnesses</a:t>
            </a:r>
            <a:endParaRPr lang="hr-HR" dirty="0" smtClean="0"/>
          </a:p>
          <a:p>
            <a:pPr lvl="1"/>
            <a:endParaRPr lang="hr-HR" dirty="0"/>
          </a:p>
          <a:p>
            <a:pPr marL="274320" lvl="1" indent="0">
              <a:buNone/>
            </a:pPr>
            <a:endParaRPr lang="hr-HR" dirty="0" smtClean="0"/>
          </a:p>
          <a:p>
            <a:pPr marL="274320" lvl="1" indent="0">
              <a:buNone/>
            </a:pPr>
            <a:endParaRPr lang="hr-HR" dirty="0"/>
          </a:p>
          <a:p>
            <a:pPr marL="274320" lvl="1" indent="0">
              <a:buNone/>
            </a:pPr>
            <a:endParaRPr lang="hr-HR" dirty="0" smtClean="0"/>
          </a:p>
          <a:p>
            <a:pPr marL="274320" lvl="1" indent="0" algn="just">
              <a:buNone/>
            </a:pPr>
            <a:r>
              <a:rPr lang="hr-HR" dirty="0" err="1" smtClean="0"/>
              <a:t>All</a:t>
            </a:r>
            <a:r>
              <a:rPr lang="hr-HR" dirty="0" smtClean="0"/>
              <a:t> </a:t>
            </a:r>
            <a:r>
              <a:rPr lang="hr-HR" dirty="0" err="1" smtClean="0"/>
              <a:t>this</a:t>
            </a:r>
            <a:r>
              <a:rPr lang="hr-HR" dirty="0" smtClean="0"/>
              <a:t> </a:t>
            </a:r>
            <a:r>
              <a:rPr lang="hr-HR" dirty="0" err="1" smtClean="0"/>
              <a:t>affects</a:t>
            </a:r>
            <a:r>
              <a:rPr lang="hr-HR" dirty="0" smtClean="0"/>
              <a:t> </a:t>
            </a:r>
            <a:r>
              <a:rPr lang="hr-HR" dirty="0" err="1" smtClean="0"/>
              <a:t>later</a:t>
            </a:r>
            <a:r>
              <a:rPr lang="hr-HR" dirty="0" smtClean="0"/>
              <a:t> </a:t>
            </a:r>
            <a:r>
              <a:rPr lang="hr-HR" dirty="0" err="1" smtClean="0"/>
              <a:t>prosecution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calls</a:t>
            </a:r>
            <a:r>
              <a:rPr lang="hr-HR" dirty="0" smtClean="0"/>
              <a:t> for </a:t>
            </a:r>
            <a:r>
              <a:rPr lang="hr-HR" dirty="0" err="1" smtClean="0"/>
              <a:t>proactive</a:t>
            </a:r>
            <a:r>
              <a:rPr lang="hr-HR" dirty="0" smtClean="0"/>
              <a:t> </a:t>
            </a:r>
            <a:r>
              <a:rPr lang="hr-HR" dirty="0" err="1" smtClean="0"/>
              <a:t>approach</a:t>
            </a:r>
            <a:endParaRPr lang="hr-HR" dirty="0" smtClean="0"/>
          </a:p>
        </p:txBody>
      </p:sp>
      <p:sp>
        <p:nvSpPr>
          <p:cNvPr id="4" name="Strelica udesno 3"/>
          <p:cNvSpPr/>
          <p:nvPr/>
        </p:nvSpPr>
        <p:spPr>
          <a:xfrm>
            <a:off x="899592" y="36450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34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200" dirty="0" err="1" smtClean="0"/>
              <a:t>Special</a:t>
            </a:r>
            <a:r>
              <a:rPr lang="hr-HR" sz="3200" dirty="0" smtClean="0"/>
              <a:t> </a:t>
            </a:r>
            <a:r>
              <a:rPr lang="hr-HR" sz="3200" dirty="0" err="1" smtClean="0"/>
              <a:t>evidence</a:t>
            </a:r>
            <a:r>
              <a:rPr lang="hr-HR" sz="3200" dirty="0" smtClean="0"/>
              <a:t> </a:t>
            </a:r>
            <a:r>
              <a:rPr lang="hr-HR" sz="3200" dirty="0" err="1" smtClean="0"/>
              <a:t>collecting</a:t>
            </a:r>
            <a:r>
              <a:rPr lang="hr-HR" sz="3200" dirty="0" smtClean="0"/>
              <a:t> </a:t>
            </a:r>
            <a:r>
              <a:rPr lang="hr-HR" sz="3200" dirty="0" err="1" smtClean="0"/>
              <a:t>actions</a:t>
            </a:r>
            <a:endParaRPr lang="hr-HR" sz="3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/>
              <a:t> </a:t>
            </a:r>
            <a:r>
              <a:rPr lang="hr-HR" dirty="0" err="1" smtClean="0"/>
              <a:t>Prescribed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Croatian</a:t>
            </a:r>
            <a:r>
              <a:rPr lang="hr-HR" dirty="0" smtClean="0"/>
              <a:t>’s </a:t>
            </a:r>
            <a:r>
              <a:rPr lang="hr-HR" dirty="0" err="1" smtClean="0"/>
              <a:t>Criminal</a:t>
            </a:r>
            <a:r>
              <a:rPr lang="hr-HR" dirty="0" smtClean="0"/>
              <a:t> Procedure </a:t>
            </a:r>
            <a:r>
              <a:rPr lang="hr-HR" dirty="0" err="1" smtClean="0"/>
              <a:t>Act</a:t>
            </a:r>
            <a:r>
              <a:rPr lang="hr-HR" dirty="0" smtClean="0"/>
              <a:t> (Art. 332-339)</a:t>
            </a:r>
          </a:p>
          <a:p>
            <a:pPr algn="just"/>
            <a:r>
              <a:rPr lang="hr-HR" dirty="0" err="1" smtClean="0"/>
              <a:t>Only</a:t>
            </a:r>
            <a:r>
              <a:rPr lang="hr-HR" dirty="0" smtClean="0"/>
              <a:t> for </a:t>
            </a:r>
            <a:r>
              <a:rPr lang="hr-HR" dirty="0" err="1" smtClean="0"/>
              <a:t>criminal</a:t>
            </a:r>
            <a:r>
              <a:rPr lang="hr-HR" dirty="0" smtClean="0"/>
              <a:t> </a:t>
            </a:r>
            <a:r>
              <a:rPr lang="hr-HR" dirty="0" err="1" smtClean="0"/>
              <a:t>offences</a:t>
            </a:r>
            <a:r>
              <a:rPr lang="hr-HR" dirty="0" smtClean="0"/>
              <a:t> </a:t>
            </a:r>
            <a:r>
              <a:rPr lang="hr-HR" dirty="0" err="1" smtClean="0"/>
              <a:t>listed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catalog</a:t>
            </a:r>
            <a:r>
              <a:rPr lang="hr-HR" dirty="0" smtClean="0"/>
              <a:t> (Art. 334 </a:t>
            </a:r>
            <a:r>
              <a:rPr lang="hr-HR" dirty="0" err="1" smtClean="0"/>
              <a:t>of</a:t>
            </a:r>
            <a:r>
              <a:rPr lang="hr-HR" dirty="0" smtClean="0"/>
              <a:t> CPA)</a:t>
            </a:r>
          </a:p>
          <a:p>
            <a:pPr algn="just"/>
            <a:r>
              <a:rPr lang="hr-HR" dirty="0" smtClean="0"/>
              <a:t>Most </a:t>
            </a:r>
            <a:r>
              <a:rPr lang="hr-HR" dirty="0" err="1" smtClean="0"/>
              <a:t>common</a:t>
            </a:r>
            <a:r>
              <a:rPr lang="hr-HR" dirty="0" smtClean="0"/>
              <a:t>:</a:t>
            </a:r>
          </a:p>
          <a:p>
            <a:pPr lvl="1" algn="just"/>
            <a:r>
              <a:rPr lang="hr-HR" dirty="0" err="1" smtClean="0"/>
              <a:t>surveillance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technical</a:t>
            </a:r>
            <a:r>
              <a:rPr lang="hr-HR" dirty="0" smtClean="0"/>
              <a:t> </a:t>
            </a:r>
            <a:r>
              <a:rPr lang="hr-HR" dirty="0" err="1" smtClean="0"/>
              <a:t>recording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telephone</a:t>
            </a:r>
            <a:r>
              <a:rPr lang="hr-HR" dirty="0" smtClean="0"/>
              <a:t> </a:t>
            </a:r>
            <a:r>
              <a:rPr lang="hr-HR" dirty="0" err="1" smtClean="0"/>
              <a:t>conversations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other</a:t>
            </a:r>
            <a:r>
              <a:rPr lang="hr-HR" dirty="0" smtClean="0"/>
              <a:t> </a:t>
            </a:r>
            <a:r>
              <a:rPr lang="hr-HR" dirty="0" err="1" smtClean="0"/>
              <a:t>means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remote</a:t>
            </a:r>
            <a:r>
              <a:rPr lang="hr-HR" dirty="0" smtClean="0"/>
              <a:t> </a:t>
            </a:r>
            <a:r>
              <a:rPr lang="hr-HR" dirty="0" err="1" smtClean="0"/>
              <a:t>technical</a:t>
            </a:r>
            <a:r>
              <a:rPr lang="hr-HR" dirty="0" smtClean="0"/>
              <a:t> </a:t>
            </a:r>
            <a:r>
              <a:rPr lang="hr-HR" dirty="0" err="1" smtClean="0"/>
              <a:t>communications</a:t>
            </a:r>
            <a:endParaRPr lang="hr-HR" dirty="0" smtClean="0"/>
          </a:p>
          <a:p>
            <a:pPr lvl="1" algn="just"/>
            <a:r>
              <a:rPr lang="hr-HR" dirty="0" err="1" smtClean="0"/>
              <a:t>covert</a:t>
            </a:r>
            <a:r>
              <a:rPr lang="hr-HR" dirty="0" smtClean="0"/>
              <a:t> </a:t>
            </a:r>
            <a:r>
              <a:rPr lang="hr-HR" dirty="0" err="1" smtClean="0"/>
              <a:t>following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technical</a:t>
            </a:r>
            <a:r>
              <a:rPr lang="hr-HR" dirty="0" smtClean="0"/>
              <a:t> </a:t>
            </a:r>
            <a:r>
              <a:rPr lang="hr-HR" dirty="0" err="1" smtClean="0"/>
              <a:t>recording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individuals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objects</a:t>
            </a:r>
            <a:endParaRPr lang="hr-HR" dirty="0" smtClean="0"/>
          </a:p>
          <a:p>
            <a:pPr lvl="1" algn="just"/>
            <a:r>
              <a:rPr lang="hr-HR" dirty="0" err="1"/>
              <a:t>e</a:t>
            </a:r>
            <a:r>
              <a:rPr lang="hr-HR" dirty="0" err="1" smtClean="0"/>
              <a:t>ntering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premises</a:t>
            </a:r>
            <a:r>
              <a:rPr lang="hr-HR" dirty="0" smtClean="0"/>
              <a:t> for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purpose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conducting</a:t>
            </a:r>
            <a:r>
              <a:rPr lang="hr-HR" dirty="0" smtClean="0"/>
              <a:t> </a:t>
            </a:r>
            <a:r>
              <a:rPr lang="hr-HR" dirty="0" err="1" smtClean="0"/>
              <a:t>surveillance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technical</a:t>
            </a:r>
            <a:r>
              <a:rPr lang="hr-HR" dirty="0" smtClean="0"/>
              <a:t> </a:t>
            </a:r>
            <a:r>
              <a:rPr lang="hr-HR" dirty="0" err="1" smtClean="0"/>
              <a:t>recording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premises</a:t>
            </a:r>
            <a:r>
              <a:rPr lang="hr-HR" dirty="0" smtClean="0"/>
              <a:t> </a:t>
            </a:r>
          </a:p>
          <a:p>
            <a:pPr marL="274320" lvl="1" indent="0" algn="just">
              <a:buNone/>
            </a:pPr>
            <a:endParaRPr lang="hr-HR" dirty="0" smtClean="0"/>
          </a:p>
          <a:p>
            <a:pPr lvl="0" algn="just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rgbClr val="292934"/>
                </a:solidFill>
              </a:rPr>
              <a:t>  Must </a:t>
            </a:r>
            <a:r>
              <a:rPr lang="hr-HR" dirty="0" err="1" smtClean="0">
                <a:solidFill>
                  <a:srgbClr val="292934"/>
                </a:solidFill>
              </a:rPr>
              <a:t>be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issued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by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the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court</a:t>
            </a:r>
            <a:r>
              <a:rPr lang="hr-HR" dirty="0" smtClean="0">
                <a:solidFill>
                  <a:srgbClr val="292934"/>
                </a:solidFill>
              </a:rPr>
              <a:t>!!</a:t>
            </a:r>
          </a:p>
          <a:p>
            <a:pPr lvl="1" algn="just">
              <a:buClr>
                <a:srgbClr val="93A299"/>
              </a:buClr>
            </a:pPr>
            <a:r>
              <a:rPr lang="hr-HR" dirty="0" err="1" smtClean="0">
                <a:solidFill>
                  <a:srgbClr val="292934"/>
                </a:solidFill>
              </a:rPr>
              <a:t>Exception</a:t>
            </a:r>
            <a:r>
              <a:rPr lang="hr-HR" dirty="0" smtClean="0">
                <a:solidFill>
                  <a:srgbClr val="292934"/>
                </a:solidFill>
              </a:rPr>
              <a:t>: </a:t>
            </a:r>
            <a:r>
              <a:rPr lang="hr-HR" dirty="0" err="1" smtClean="0">
                <a:solidFill>
                  <a:srgbClr val="292934"/>
                </a:solidFill>
              </a:rPr>
              <a:t>ordered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by</a:t>
            </a:r>
            <a:r>
              <a:rPr lang="hr-HR" dirty="0" smtClean="0">
                <a:solidFill>
                  <a:srgbClr val="292934"/>
                </a:solidFill>
              </a:rPr>
              <a:t> State </a:t>
            </a:r>
            <a:r>
              <a:rPr lang="hr-HR" dirty="0" err="1" smtClean="0">
                <a:solidFill>
                  <a:srgbClr val="292934"/>
                </a:solidFill>
              </a:rPr>
              <a:t>Attorney</a:t>
            </a:r>
            <a:r>
              <a:rPr lang="hr-HR" dirty="0" smtClean="0">
                <a:solidFill>
                  <a:srgbClr val="292934"/>
                </a:solidFill>
              </a:rPr>
              <a:t> for a period </a:t>
            </a:r>
            <a:r>
              <a:rPr lang="hr-HR" dirty="0" err="1" smtClean="0">
                <a:solidFill>
                  <a:srgbClr val="292934"/>
                </a:solidFill>
              </a:rPr>
              <a:t>of</a:t>
            </a:r>
            <a:r>
              <a:rPr lang="hr-HR" dirty="0" smtClean="0">
                <a:solidFill>
                  <a:srgbClr val="292934"/>
                </a:solidFill>
              </a:rPr>
              <a:t> 24 </a:t>
            </a:r>
            <a:r>
              <a:rPr lang="hr-HR" dirty="0" err="1" smtClean="0">
                <a:solidFill>
                  <a:srgbClr val="292934"/>
                </a:solidFill>
              </a:rPr>
              <a:t>hours</a:t>
            </a:r>
            <a:r>
              <a:rPr lang="hr-HR" dirty="0" smtClean="0">
                <a:solidFill>
                  <a:srgbClr val="292934"/>
                </a:solidFill>
              </a:rPr>
              <a:t> – </a:t>
            </a:r>
            <a:r>
              <a:rPr lang="hr-HR" dirty="0" err="1" smtClean="0">
                <a:solidFill>
                  <a:srgbClr val="292934"/>
                </a:solidFill>
              </a:rPr>
              <a:t>validated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by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the</a:t>
            </a:r>
            <a:r>
              <a:rPr lang="hr-HR" dirty="0" smtClean="0">
                <a:solidFill>
                  <a:srgbClr val="292934"/>
                </a:solidFill>
              </a:rPr>
              <a:t> </a:t>
            </a:r>
            <a:r>
              <a:rPr lang="hr-HR" dirty="0" err="1" smtClean="0">
                <a:solidFill>
                  <a:srgbClr val="292934"/>
                </a:solidFill>
              </a:rPr>
              <a:t>court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6033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0288"/>
          </a:xfrm>
        </p:spPr>
        <p:txBody>
          <a:bodyPr>
            <a:normAutofit/>
          </a:bodyPr>
          <a:lstStyle/>
          <a:p>
            <a:endParaRPr lang="hr-HR" dirty="0" smtClean="0"/>
          </a:p>
          <a:p>
            <a:pPr algn="just"/>
            <a:r>
              <a:rPr lang="hr-HR" dirty="0" err="1" smtClean="0"/>
              <a:t>Represents</a:t>
            </a:r>
            <a:r>
              <a:rPr lang="hr-HR" dirty="0" smtClean="0"/>
              <a:t> </a:t>
            </a:r>
            <a:r>
              <a:rPr lang="en-US" dirty="0" smtClean="0"/>
              <a:t>temporary </a:t>
            </a:r>
            <a:r>
              <a:rPr lang="en-US" dirty="0"/>
              <a:t>restriction of constitutional rights of citizens </a:t>
            </a:r>
          </a:p>
          <a:p>
            <a:pPr algn="just"/>
            <a:r>
              <a:rPr lang="en-US" dirty="0" smtClean="0"/>
              <a:t>Harsh </a:t>
            </a:r>
            <a:r>
              <a:rPr lang="en-US" dirty="0"/>
              <a:t>intrusion into citizens’ fundamental rights – monitored and implementation analysis made </a:t>
            </a:r>
          </a:p>
          <a:p>
            <a:pPr algn="just"/>
            <a:r>
              <a:rPr lang="en-US" dirty="0" smtClean="0"/>
              <a:t>In </a:t>
            </a:r>
            <a:r>
              <a:rPr lang="en-US" dirty="0"/>
              <a:t>general, we are very restrictive in use, however, if strict legal requirements are met, measure are applied and they represent a very efficient way of obtaining </a:t>
            </a:r>
            <a:r>
              <a:rPr lang="en-US" dirty="0" smtClean="0"/>
              <a:t>evidence</a:t>
            </a:r>
            <a:endParaRPr lang="hr-HR" dirty="0" smtClean="0"/>
          </a:p>
          <a:p>
            <a:pPr algn="just"/>
            <a:endParaRPr lang="hr-HR" dirty="0"/>
          </a:p>
          <a:p>
            <a:pPr algn="just"/>
            <a:r>
              <a:rPr lang="hr-HR" u="sng" dirty="0" err="1" smtClean="0"/>
              <a:t>Challenges</a:t>
            </a:r>
            <a:r>
              <a:rPr lang="hr-HR" u="sng" dirty="0" smtClean="0"/>
              <a:t>:</a:t>
            </a:r>
            <a:r>
              <a:rPr lang="hr-HR" dirty="0" smtClean="0"/>
              <a:t> </a:t>
            </a:r>
            <a:r>
              <a:rPr lang="en-US" dirty="0"/>
              <a:t>Increasing use of information technologies</a:t>
            </a:r>
          </a:p>
          <a:p>
            <a:pPr marL="0" indent="0" algn="just">
              <a:buNone/>
            </a:pPr>
            <a:r>
              <a:rPr lang="en-US" dirty="0"/>
              <a:t> –  surveillance of telephone conversations is less efficient</a:t>
            </a:r>
          </a:p>
          <a:p>
            <a:pPr marL="0" indent="0" algn="just">
              <a:buNone/>
            </a:pPr>
            <a:r>
              <a:rPr lang="en-US" dirty="0"/>
              <a:t>→ need for good technical equipment and skilled personnel</a:t>
            </a:r>
          </a:p>
          <a:p>
            <a:pPr marL="0" indent="0" algn="just">
              <a:buNone/>
            </a:pPr>
            <a:r>
              <a:rPr lang="hr-HR" dirty="0" smtClean="0"/>
              <a:t> </a:t>
            </a:r>
            <a:endParaRPr lang="en-US" dirty="0"/>
          </a:p>
          <a:p>
            <a:pPr algn="just"/>
            <a:endParaRPr lang="en-US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1164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AGRAM CASE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sz="2000" dirty="0">
                <a:cs typeface="Times New Roman" panose="02020603050405020304" pitchFamily="18" charset="0"/>
              </a:rPr>
              <a:t>Anonymous reports of various </a:t>
            </a:r>
            <a:r>
              <a:rPr lang="en-US" sz="2000" dirty="0" err="1">
                <a:cs typeface="Times New Roman" panose="02020603050405020304" pitchFamily="18" charset="0"/>
              </a:rPr>
              <a:t>malversations</a:t>
            </a:r>
            <a:r>
              <a:rPr lang="en-GB" sz="2000" dirty="0">
                <a:cs typeface="Times New Roman" panose="02020603050405020304" pitchFamily="18" charset="0"/>
              </a:rPr>
              <a:t> of the City of Zagreb</a:t>
            </a:r>
            <a:r>
              <a:rPr lang="hr-HR" sz="2000" dirty="0">
                <a:cs typeface="Times New Roman" panose="02020603050405020304" pitchFamily="18" charset="0"/>
              </a:rPr>
              <a:t> </a:t>
            </a:r>
            <a:r>
              <a:rPr lang="en-GB" sz="2000" dirty="0">
                <a:cs typeface="Times New Roman" panose="02020603050405020304" pitchFamily="18" charset="0"/>
              </a:rPr>
              <a:t>top officials </a:t>
            </a:r>
            <a:r>
              <a:rPr lang="hr-HR" sz="2000" dirty="0" smtClean="0">
                <a:cs typeface="Times New Roman" panose="02020603050405020304" pitchFamily="18" charset="0"/>
              </a:rPr>
              <a:t>+ </a:t>
            </a:r>
            <a:r>
              <a:rPr lang="hr-HR" sz="2000" dirty="0" err="1" smtClean="0">
                <a:cs typeface="Times New Roman" panose="02020603050405020304" pitchFamily="18" charset="0"/>
              </a:rPr>
              <a:t>media</a:t>
            </a:r>
            <a:r>
              <a:rPr lang="hr-HR" sz="2000" dirty="0" smtClean="0">
                <a:cs typeface="Times New Roman" panose="02020603050405020304" pitchFamily="18" charset="0"/>
              </a:rPr>
              <a:t> </a:t>
            </a:r>
            <a:r>
              <a:rPr lang="hr-HR" sz="2000" dirty="0" err="1" smtClean="0">
                <a:cs typeface="Times New Roman" panose="02020603050405020304" pitchFamily="18" charset="0"/>
              </a:rPr>
              <a:t>reports</a:t>
            </a:r>
            <a:endParaRPr lang="hr-HR" sz="2000" dirty="0" smtClean="0">
              <a:cs typeface="Times New Roman" panose="02020603050405020304" pitchFamily="18" charset="0"/>
            </a:endParaRPr>
          </a:p>
          <a:p>
            <a:pPr algn="just"/>
            <a:r>
              <a:rPr lang="hr-HR" sz="2000" dirty="0" err="1" smtClean="0"/>
              <a:t>Ordered</a:t>
            </a:r>
            <a:r>
              <a:rPr lang="hr-HR" sz="2000" dirty="0" smtClean="0"/>
              <a:t> </a:t>
            </a:r>
            <a:r>
              <a:rPr lang="hr-HR" sz="2000" dirty="0" err="1" smtClean="0"/>
              <a:t>special</a:t>
            </a:r>
            <a:r>
              <a:rPr lang="hr-HR" sz="2000" dirty="0" smtClean="0"/>
              <a:t> </a:t>
            </a:r>
            <a:r>
              <a:rPr lang="hr-HR" sz="2000" dirty="0" err="1" smtClean="0"/>
              <a:t>evidence</a:t>
            </a:r>
            <a:r>
              <a:rPr lang="hr-HR" sz="2000" dirty="0" smtClean="0"/>
              <a:t> </a:t>
            </a:r>
            <a:r>
              <a:rPr lang="hr-HR" sz="2000" dirty="0" err="1" smtClean="0"/>
              <a:t>collecting</a:t>
            </a:r>
            <a:r>
              <a:rPr lang="hr-HR" sz="2000" dirty="0" smtClean="0"/>
              <a:t> </a:t>
            </a:r>
            <a:r>
              <a:rPr lang="hr-HR" sz="2000" dirty="0" err="1" smtClean="0"/>
              <a:t>actions</a:t>
            </a:r>
            <a:r>
              <a:rPr lang="hr-HR" sz="2000" dirty="0" smtClean="0"/>
              <a:t> (SECA) – </a:t>
            </a:r>
            <a:r>
              <a:rPr lang="hr-HR" sz="2000" dirty="0" err="1" smtClean="0"/>
              <a:t>surveillance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interception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tephone</a:t>
            </a:r>
            <a:r>
              <a:rPr lang="hr-HR" sz="2000" dirty="0" smtClean="0"/>
              <a:t> </a:t>
            </a:r>
            <a:r>
              <a:rPr lang="hr-HR" sz="2000" dirty="0" err="1" smtClean="0"/>
              <a:t>conversations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other</a:t>
            </a:r>
            <a:r>
              <a:rPr lang="hr-HR" sz="2000" dirty="0" smtClean="0"/>
              <a:t> </a:t>
            </a:r>
            <a:r>
              <a:rPr lang="hr-HR" sz="2000" dirty="0" err="1" smtClean="0"/>
              <a:t>means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remote</a:t>
            </a:r>
            <a:r>
              <a:rPr lang="hr-HR" sz="2000" dirty="0" smtClean="0"/>
              <a:t> </a:t>
            </a:r>
            <a:r>
              <a:rPr lang="hr-HR" sz="2000" dirty="0" err="1" smtClean="0"/>
              <a:t>technical</a:t>
            </a:r>
            <a:r>
              <a:rPr lang="hr-HR" sz="2000" dirty="0" smtClean="0"/>
              <a:t> </a:t>
            </a:r>
            <a:r>
              <a:rPr lang="hr-HR" sz="2000" dirty="0" err="1" smtClean="0"/>
              <a:t>communication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covert</a:t>
            </a:r>
            <a:r>
              <a:rPr lang="hr-HR" sz="2000" dirty="0" smtClean="0"/>
              <a:t> </a:t>
            </a:r>
            <a:r>
              <a:rPr lang="hr-HR" sz="2000" dirty="0" err="1" smtClean="0"/>
              <a:t>following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technical</a:t>
            </a:r>
            <a:r>
              <a:rPr lang="hr-HR" sz="2000" dirty="0" smtClean="0"/>
              <a:t> </a:t>
            </a:r>
            <a:r>
              <a:rPr lang="hr-HR" sz="2000" dirty="0" err="1" smtClean="0"/>
              <a:t>recording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individuals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objects</a:t>
            </a:r>
            <a:r>
              <a:rPr lang="hr-HR" sz="2000" dirty="0" smtClean="0"/>
              <a:t>: </a:t>
            </a:r>
            <a:r>
              <a:rPr lang="en-US" sz="2000" dirty="0"/>
              <a:t>117,303 conversations, SMS and MMS messages </a:t>
            </a:r>
            <a:r>
              <a:rPr lang="en-US" sz="2000" dirty="0" smtClean="0"/>
              <a:t>recorded</a:t>
            </a:r>
            <a:endParaRPr lang="hr-HR" sz="2000" dirty="0" smtClean="0"/>
          </a:p>
          <a:p>
            <a:pPr algn="just"/>
            <a:r>
              <a:rPr lang="hr-HR" sz="2000" dirty="0" err="1" smtClean="0"/>
              <a:t>Resulted</a:t>
            </a:r>
            <a:r>
              <a:rPr lang="hr-HR" sz="2000" dirty="0" smtClean="0"/>
              <a:t> </a:t>
            </a:r>
            <a:r>
              <a:rPr lang="hr-HR" sz="2000" dirty="0" err="1" smtClean="0"/>
              <a:t>in</a:t>
            </a:r>
            <a:r>
              <a:rPr lang="hr-HR" sz="2000" dirty="0" smtClean="0"/>
              <a:t> </a:t>
            </a:r>
            <a:r>
              <a:rPr lang="hr-HR" sz="2000" dirty="0" err="1" smtClean="0"/>
              <a:t>bringing</a:t>
            </a:r>
            <a:r>
              <a:rPr lang="hr-HR" sz="2000" dirty="0" smtClean="0"/>
              <a:t> </a:t>
            </a:r>
            <a:r>
              <a:rPr lang="hr-HR" sz="2000" dirty="0" err="1" smtClean="0"/>
              <a:t>charges</a:t>
            </a:r>
            <a:r>
              <a:rPr lang="hr-HR" sz="2000" dirty="0" smtClean="0"/>
              <a:t> for </a:t>
            </a:r>
            <a:r>
              <a:rPr lang="en-US" sz="2000" dirty="0"/>
              <a:t>criminal offences of trading in influence, abuse of power and position, tax evasion, incitement and </a:t>
            </a:r>
            <a:r>
              <a:rPr lang="en-US" sz="2000" dirty="0" smtClean="0"/>
              <a:t>aiding</a:t>
            </a:r>
            <a:r>
              <a:rPr lang="hr-HR" sz="2000" dirty="0" smtClean="0"/>
              <a:t>, </a:t>
            </a:r>
            <a:r>
              <a:rPr lang="hr-HR" sz="2000" dirty="0" err="1" smtClean="0"/>
              <a:t>etc</a:t>
            </a:r>
            <a:r>
              <a:rPr lang="hr-HR" sz="2000" dirty="0" smtClean="0"/>
              <a:t>. </a:t>
            </a:r>
            <a:r>
              <a:rPr lang="hr-HR" sz="2000" dirty="0" err="1" smtClean="0"/>
              <a:t>against</a:t>
            </a:r>
            <a:r>
              <a:rPr lang="hr-HR" sz="2000" dirty="0" smtClean="0"/>
              <a:t> </a:t>
            </a:r>
            <a:r>
              <a:rPr lang="en-US" sz="2000" dirty="0" smtClean="0"/>
              <a:t>16 </a:t>
            </a:r>
            <a:r>
              <a:rPr lang="en-US" sz="2000" dirty="0"/>
              <a:t>natural persons and 2 legal entities (mayor,  5 city </a:t>
            </a:r>
            <a:r>
              <a:rPr lang="en-US" sz="2000" dirty="0" smtClean="0"/>
              <a:t>officials</a:t>
            </a:r>
            <a:r>
              <a:rPr lang="en-US" sz="2000" dirty="0"/>
              <a:t>, </a:t>
            </a:r>
            <a:r>
              <a:rPr lang="en-US" sz="2000" dirty="0" smtClean="0"/>
              <a:t>8 </a:t>
            </a:r>
            <a:r>
              <a:rPr lang="en-US" sz="2000" dirty="0"/>
              <a:t>employees of city companies and institutions) </a:t>
            </a:r>
            <a:r>
              <a:rPr lang="hr-HR" sz="2000" dirty="0" smtClean="0"/>
              <a:t>for f</a:t>
            </a:r>
            <a:r>
              <a:rPr lang="en-US" sz="2000" dirty="0" err="1" smtClean="0"/>
              <a:t>avouritism</a:t>
            </a:r>
            <a:r>
              <a:rPr lang="en-US" sz="2000" dirty="0" smtClean="0"/>
              <a:t> </a:t>
            </a:r>
            <a:r>
              <a:rPr lang="en-US" sz="2000" dirty="0"/>
              <a:t>with regard to the disposal of different types of </a:t>
            </a:r>
            <a:r>
              <a:rPr lang="en-US" sz="2000" dirty="0" smtClean="0"/>
              <a:t>waste</a:t>
            </a:r>
            <a:r>
              <a:rPr lang="hr-HR" sz="2000" dirty="0" smtClean="0"/>
              <a:t>, i</a:t>
            </a:r>
            <a:r>
              <a:rPr lang="en-US" sz="2000" dirty="0" err="1" smtClean="0"/>
              <a:t>llegal</a:t>
            </a:r>
            <a:r>
              <a:rPr lang="en-US" sz="2000" dirty="0" smtClean="0"/>
              <a:t> </a:t>
            </a:r>
            <a:r>
              <a:rPr lang="en-US" sz="2000" dirty="0"/>
              <a:t>land </a:t>
            </a:r>
            <a:r>
              <a:rPr lang="en-US" sz="2000" dirty="0" smtClean="0"/>
              <a:t>replacement</a:t>
            </a:r>
            <a:r>
              <a:rPr lang="hr-HR" sz="2000" dirty="0" smtClean="0"/>
              <a:t>, i</a:t>
            </a:r>
            <a:r>
              <a:rPr lang="en-US" sz="2000" dirty="0" err="1" smtClean="0"/>
              <a:t>llegalities</a:t>
            </a:r>
            <a:r>
              <a:rPr lang="en-US" sz="2000" dirty="0" smtClean="0"/>
              <a:t> </a:t>
            </a:r>
            <a:r>
              <a:rPr lang="en-US" sz="2000" dirty="0"/>
              <a:t>during the transfer of officials in city administrative </a:t>
            </a:r>
            <a:r>
              <a:rPr lang="en-US" sz="2000" dirty="0" smtClean="0"/>
              <a:t>bodies</a:t>
            </a:r>
            <a:r>
              <a:rPr lang="hr-HR" sz="2000" dirty="0" smtClean="0"/>
              <a:t>, </a:t>
            </a:r>
            <a:r>
              <a:rPr lang="en-US" sz="2000" dirty="0" smtClean="0"/>
              <a:t>illegalities </a:t>
            </a:r>
            <a:r>
              <a:rPr lang="en-US" sz="2000" dirty="0"/>
              <a:t>in the employment of </a:t>
            </a:r>
            <a:r>
              <a:rPr lang="en-US" sz="2000" dirty="0" smtClean="0"/>
              <a:t>persons</a:t>
            </a:r>
            <a:r>
              <a:rPr lang="hr-HR" sz="2000" dirty="0" smtClean="0"/>
              <a:t>, i</a:t>
            </a:r>
            <a:r>
              <a:rPr lang="en-US" sz="2000" dirty="0" err="1" smtClean="0"/>
              <a:t>llegalities</a:t>
            </a:r>
            <a:r>
              <a:rPr lang="en-US" sz="2000" dirty="0" smtClean="0"/>
              <a:t> </a:t>
            </a:r>
            <a:r>
              <a:rPr lang="en-US" sz="2000" dirty="0"/>
              <a:t>in the use of official vehicles of the City for the private needs of various </a:t>
            </a:r>
            <a:r>
              <a:rPr lang="en-US" sz="2000" dirty="0" smtClean="0"/>
              <a:t>persons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en-US" sz="2000" dirty="0" smtClean="0"/>
              <a:t>1st </a:t>
            </a:r>
            <a:r>
              <a:rPr lang="en-US" sz="2000" dirty="0"/>
              <a:t>defendant’s evasion of tax regarding payments received after the end of the presidential campaign, and under the guise of "donations„</a:t>
            </a:r>
          </a:p>
          <a:p>
            <a:endParaRPr lang="en-US" sz="20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395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err="1" smtClean="0"/>
              <a:t>Challenges</a:t>
            </a: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err="1" smtClean="0"/>
              <a:t>Questioned</a:t>
            </a:r>
            <a:r>
              <a:rPr lang="hr-HR" dirty="0" smtClean="0"/>
              <a:t> 460 </a:t>
            </a:r>
            <a:r>
              <a:rPr lang="hr-HR" dirty="0" err="1" smtClean="0"/>
              <a:t>witnesses</a:t>
            </a:r>
            <a:r>
              <a:rPr lang="hr-HR" dirty="0" smtClean="0"/>
              <a:t> </a:t>
            </a:r>
            <a:r>
              <a:rPr lang="hr-HR" dirty="0" err="1" smtClean="0"/>
              <a:t>during</a:t>
            </a:r>
            <a:r>
              <a:rPr lang="hr-HR" dirty="0" smtClean="0"/>
              <a:t> </a:t>
            </a:r>
            <a:r>
              <a:rPr lang="hr-HR" dirty="0" err="1" smtClean="0"/>
              <a:t>investigation</a:t>
            </a:r>
            <a:r>
              <a:rPr lang="hr-HR" dirty="0" smtClean="0"/>
              <a:t> – </a:t>
            </a:r>
            <a:r>
              <a:rPr lang="hr-HR" dirty="0" err="1" smtClean="0"/>
              <a:t>majority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them</a:t>
            </a:r>
            <a:r>
              <a:rPr lang="hr-HR" dirty="0" smtClean="0"/>
              <a:t> </a:t>
            </a:r>
            <a:r>
              <a:rPr lang="hr-HR" dirty="0" err="1" smtClean="0"/>
              <a:t>still</a:t>
            </a:r>
            <a:r>
              <a:rPr lang="hr-HR" dirty="0" smtClean="0"/>
              <a:t> </a:t>
            </a:r>
            <a:r>
              <a:rPr lang="hr-HR" dirty="0" err="1" smtClean="0"/>
              <a:t>employed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City </a:t>
            </a:r>
            <a:r>
              <a:rPr lang="hr-HR" dirty="0" err="1" smtClean="0"/>
              <a:t>of</a:t>
            </a:r>
            <a:r>
              <a:rPr lang="hr-HR" dirty="0" smtClean="0"/>
              <a:t> Zagreb – </a:t>
            </a:r>
            <a:r>
              <a:rPr lang="hr-HR" dirty="0" err="1" smtClean="0"/>
              <a:t>many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them</a:t>
            </a:r>
            <a:r>
              <a:rPr lang="hr-HR" dirty="0" smtClean="0"/>
              <a:t> </a:t>
            </a:r>
            <a:r>
              <a:rPr lang="hr-HR" dirty="0" err="1" smtClean="0"/>
              <a:t>changing</a:t>
            </a:r>
            <a:r>
              <a:rPr lang="hr-HR" dirty="0" smtClean="0"/>
              <a:t> </a:t>
            </a:r>
            <a:r>
              <a:rPr lang="hr-HR" dirty="0" err="1" smtClean="0"/>
              <a:t>statements</a:t>
            </a:r>
            <a:r>
              <a:rPr lang="hr-HR" dirty="0" smtClean="0"/>
              <a:t> </a:t>
            </a:r>
            <a:r>
              <a:rPr lang="hr-HR" dirty="0" err="1" smtClean="0"/>
              <a:t>during</a:t>
            </a:r>
            <a:r>
              <a:rPr lang="hr-HR" dirty="0" smtClean="0"/>
              <a:t> </a:t>
            </a:r>
            <a:r>
              <a:rPr lang="hr-HR" dirty="0" err="1" smtClean="0"/>
              <a:t>trial</a:t>
            </a:r>
            <a:endParaRPr lang="hr-HR" dirty="0" smtClean="0"/>
          </a:p>
          <a:p>
            <a:pPr algn="just"/>
            <a:r>
              <a:rPr lang="hr-HR" dirty="0" err="1" smtClean="0"/>
              <a:t>Extensive</a:t>
            </a:r>
            <a:r>
              <a:rPr lang="hr-HR" dirty="0" smtClean="0"/>
              <a:t> </a:t>
            </a:r>
            <a:r>
              <a:rPr lang="hr-HR" dirty="0" err="1" smtClean="0"/>
              <a:t>documentation</a:t>
            </a:r>
            <a:r>
              <a:rPr lang="hr-HR" dirty="0" smtClean="0"/>
              <a:t> </a:t>
            </a:r>
            <a:r>
              <a:rPr lang="hr-HR" dirty="0" err="1" smtClean="0"/>
              <a:t>seized</a:t>
            </a:r>
            <a:r>
              <a:rPr lang="hr-HR" dirty="0" smtClean="0"/>
              <a:t> –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used</a:t>
            </a:r>
            <a:r>
              <a:rPr lang="hr-HR" dirty="0" smtClean="0"/>
              <a:t> as a </a:t>
            </a:r>
            <a:r>
              <a:rPr lang="hr-HR" dirty="0" err="1" smtClean="0"/>
              <a:t>control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witness</a:t>
            </a:r>
            <a:r>
              <a:rPr lang="hr-HR" dirty="0" smtClean="0"/>
              <a:t> </a:t>
            </a:r>
            <a:r>
              <a:rPr lang="hr-HR" dirty="0" err="1" smtClean="0"/>
              <a:t>statements</a:t>
            </a:r>
            <a:r>
              <a:rPr lang="hr-HR" dirty="0" smtClean="0"/>
              <a:t> – </a:t>
            </a:r>
            <a:r>
              <a:rPr lang="hr-HR" dirty="0" err="1" smtClean="0"/>
              <a:t>mostly</a:t>
            </a:r>
            <a:r>
              <a:rPr lang="hr-HR" dirty="0" smtClean="0"/>
              <a:t> </a:t>
            </a:r>
            <a:r>
              <a:rPr lang="hr-HR" dirty="0" err="1" smtClean="0"/>
              <a:t>drawn</a:t>
            </a:r>
            <a:r>
              <a:rPr lang="hr-HR" dirty="0" smtClean="0"/>
              <a:t> to </a:t>
            </a:r>
            <a:r>
              <a:rPr lang="hr-HR" dirty="0" err="1" smtClean="0"/>
              <a:t>satisfy</a:t>
            </a:r>
            <a:r>
              <a:rPr lang="hr-HR" dirty="0" smtClean="0"/>
              <a:t> </a:t>
            </a:r>
            <a:r>
              <a:rPr lang="hr-HR" dirty="0" err="1" smtClean="0"/>
              <a:t>required</a:t>
            </a:r>
            <a:r>
              <a:rPr lang="hr-HR" dirty="0" smtClean="0"/>
              <a:t> </a:t>
            </a:r>
            <a:r>
              <a:rPr lang="hr-HR" dirty="0" err="1" smtClean="0"/>
              <a:t>formalities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doesn</a:t>
            </a:r>
            <a:r>
              <a:rPr lang="hr-HR" dirty="0" smtClean="0"/>
              <a:t>’t </a:t>
            </a:r>
            <a:r>
              <a:rPr lang="hr-HR" dirty="0" err="1" smtClean="0"/>
              <a:t>show</a:t>
            </a:r>
            <a:r>
              <a:rPr lang="hr-HR" dirty="0" smtClean="0"/>
              <a:t> </a:t>
            </a:r>
            <a:r>
              <a:rPr lang="hr-HR" dirty="0" err="1" smtClean="0"/>
              <a:t>true</a:t>
            </a:r>
            <a:r>
              <a:rPr lang="hr-HR" dirty="0" smtClean="0"/>
              <a:t> </a:t>
            </a:r>
            <a:r>
              <a:rPr lang="hr-HR" dirty="0" err="1" smtClean="0"/>
              <a:t>state</a:t>
            </a:r>
            <a:endParaRPr lang="hr-HR" dirty="0" smtClean="0"/>
          </a:p>
          <a:p>
            <a:pPr algn="just"/>
            <a:r>
              <a:rPr lang="hr-HR" dirty="0" err="1" smtClean="0"/>
              <a:t>Searches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movables</a:t>
            </a:r>
            <a:r>
              <a:rPr lang="hr-HR" dirty="0" smtClean="0"/>
              <a:t> </a:t>
            </a:r>
            <a:r>
              <a:rPr lang="en-US" dirty="0"/>
              <a:t>seized during searches of persons, dwellings and business </a:t>
            </a:r>
            <a:r>
              <a:rPr lang="en-US" dirty="0" smtClean="0"/>
              <a:t>premises</a:t>
            </a:r>
            <a:r>
              <a:rPr lang="hr-HR" dirty="0" smtClean="0"/>
              <a:t> (</a:t>
            </a:r>
            <a:r>
              <a:rPr lang="hr-HR" dirty="0" err="1" smtClean="0"/>
              <a:t>usb</a:t>
            </a:r>
            <a:r>
              <a:rPr lang="hr-HR" dirty="0" smtClean="0"/>
              <a:t> </a:t>
            </a:r>
            <a:r>
              <a:rPr lang="hr-HR" dirty="0" err="1" smtClean="0"/>
              <a:t>sticks</a:t>
            </a:r>
            <a:r>
              <a:rPr lang="hr-HR" dirty="0" smtClean="0"/>
              <a:t>, </a:t>
            </a:r>
            <a:r>
              <a:rPr lang="hr-HR" dirty="0" err="1" smtClean="0"/>
              <a:t>mobile</a:t>
            </a:r>
            <a:r>
              <a:rPr lang="hr-HR" dirty="0" smtClean="0"/>
              <a:t> </a:t>
            </a:r>
            <a:r>
              <a:rPr lang="hr-HR" dirty="0" err="1" smtClean="0"/>
              <a:t>phones</a:t>
            </a:r>
            <a:r>
              <a:rPr lang="hr-HR" dirty="0" smtClean="0"/>
              <a:t>, </a:t>
            </a:r>
            <a:r>
              <a:rPr lang="hr-HR" dirty="0" err="1" smtClean="0"/>
              <a:t>laptops</a:t>
            </a:r>
            <a:r>
              <a:rPr lang="hr-HR" dirty="0" smtClean="0"/>
              <a:t>, </a:t>
            </a:r>
            <a:r>
              <a:rPr lang="hr-HR" dirty="0" err="1" smtClean="0"/>
              <a:t>etc</a:t>
            </a:r>
            <a:r>
              <a:rPr lang="hr-HR" dirty="0" smtClean="0"/>
              <a:t>.) -  some </a:t>
            </a:r>
            <a:r>
              <a:rPr lang="hr-HR" dirty="0" err="1" smtClean="0"/>
              <a:t>technical</a:t>
            </a:r>
            <a:r>
              <a:rPr lang="hr-HR" dirty="0" smtClean="0"/>
              <a:t> </a:t>
            </a:r>
            <a:r>
              <a:rPr lang="hr-HR" dirty="0" err="1" smtClean="0"/>
              <a:t>limitations</a:t>
            </a:r>
            <a:r>
              <a:rPr lang="hr-HR" dirty="0" smtClean="0"/>
              <a:t> </a:t>
            </a:r>
            <a:r>
              <a:rPr lang="hr-HR" dirty="0" err="1" smtClean="0"/>
              <a:t>encountered</a:t>
            </a:r>
            <a:endParaRPr lang="hr-HR" dirty="0" smtClean="0"/>
          </a:p>
          <a:p>
            <a:pPr marL="0" indent="0" algn="just">
              <a:buNone/>
            </a:pPr>
            <a:r>
              <a:rPr lang="hr-HR" dirty="0" smtClean="0"/>
              <a:t>  		</a:t>
            </a:r>
          </a:p>
          <a:p>
            <a:pPr marL="1188720" lvl="5" indent="0" algn="just">
              <a:buNone/>
            </a:pPr>
            <a:r>
              <a:rPr lang="hr-HR" sz="2000" dirty="0" err="1" smtClean="0"/>
              <a:t>Importance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special</a:t>
            </a:r>
            <a:r>
              <a:rPr lang="hr-HR" sz="2000" dirty="0" smtClean="0"/>
              <a:t> </a:t>
            </a:r>
            <a:r>
              <a:rPr lang="hr-HR" sz="2000" dirty="0" err="1" smtClean="0"/>
              <a:t>evidence</a:t>
            </a:r>
            <a:r>
              <a:rPr lang="hr-HR" sz="2000" dirty="0" smtClean="0"/>
              <a:t> </a:t>
            </a:r>
            <a:r>
              <a:rPr lang="hr-HR" sz="2000" dirty="0" err="1" smtClean="0"/>
              <a:t>collecting</a:t>
            </a:r>
            <a:r>
              <a:rPr lang="hr-HR" sz="2000" dirty="0" smtClean="0"/>
              <a:t> </a:t>
            </a:r>
            <a:r>
              <a:rPr lang="hr-HR" sz="2000" dirty="0" err="1" smtClean="0"/>
              <a:t>actions</a:t>
            </a:r>
            <a:r>
              <a:rPr lang="hr-HR" sz="2000" dirty="0" smtClean="0"/>
              <a:t> as a </a:t>
            </a:r>
            <a:r>
              <a:rPr lang="hr-HR" sz="2000" dirty="0" err="1" smtClean="0"/>
              <a:t>tool</a:t>
            </a:r>
            <a:r>
              <a:rPr lang="hr-HR" sz="2000" dirty="0" smtClean="0"/>
              <a:t>   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detecting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determining</a:t>
            </a:r>
            <a:r>
              <a:rPr lang="hr-HR" sz="2000" dirty="0" smtClean="0"/>
              <a:t> </a:t>
            </a:r>
            <a:r>
              <a:rPr lang="hr-HR" sz="2000" dirty="0" err="1" smtClean="0"/>
              <a:t>facts</a:t>
            </a:r>
            <a:r>
              <a:rPr lang="hr-HR" sz="2000" dirty="0" smtClean="0"/>
              <a:t>, </a:t>
            </a:r>
            <a:r>
              <a:rPr lang="hr-HR" sz="2000" dirty="0" err="1" smtClean="0"/>
              <a:t>actions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roles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 </a:t>
            </a:r>
            <a:r>
              <a:rPr lang="hr-HR" sz="2000" dirty="0" err="1" smtClean="0"/>
              <a:t>defendants</a:t>
            </a:r>
            <a:endParaRPr lang="hr-HR" sz="2000" dirty="0"/>
          </a:p>
        </p:txBody>
      </p:sp>
      <p:sp>
        <p:nvSpPr>
          <p:cNvPr id="4" name="Strelica udesno 3"/>
          <p:cNvSpPr/>
          <p:nvPr/>
        </p:nvSpPr>
        <p:spPr>
          <a:xfrm>
            <a:off x="683568" y="57332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3543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68280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SECA is </a:t>
            </a:r>
            <a:r>
              <a:rPr lang="hr-HR" dirty="0" err="1" smtClean="0"/>
              <a:t>also</a:t>
            </a:r>
            <a:r>
              <a:rPr lang="hr-HR" dirty="0" smtClean="0"/>
              <a:t> </a:t>
            </a:r>
            <a:r>
              <a:rPr lang="hr-HR" dirty="0" err="1" smtClean="0"/>
              <a:t>contained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/>
              <a:t> </a:t>
            </a:r>
            <a:r>
              <a:rPr lang="hr-HR" dirty="0" smtClean="0"/>
              <a:t>Art. 50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UNCAC:</a:t>
            </a:r>
          </a:p>
          <a:p>
            <a:pPr lvl="1" algn="just"/>
            <a:r>
              <a:rPr lang="en-US" dirty="0" smtClean="0"/>
              <a:t>controlled </a:t>
            </a:r>
            <a:r>
              <a:rPr lang="en-US" dirty="0"/>
              <a:t>delivery </a:t>
            </a:r>
            <a:r>
              <a:rPr lang="en-US" dirty="0" smtClean="0"/>
              <a:t>and</a:t>
            </a:r>
            <a:r>
              <a:rPr lang="hr-HR" dirty="0" smtClean="0"/>
              <a:t> </a:t>
            </a:r>
            <a:r>
              <a:rPr lang="en-US" dirty="0" smtClean="0"/>
              <a:t>other </a:t>
            </a:r>
            <a:r>
              <a:rPr lang="en-US" dirty="0"/>
              <a:t>special investigative techniques, such as electronic or other forms of surveillance and undercover </a:t>
            </a:r>
            <a:r>
              <a:rPr lang="en-US" dirty="0" smtClean="0"/>
              <a:t>operations</a:t>
            </a:r>
            <a:r>
              <a:rPr lang="hr-HR" dirty="0" smtClean="0"/>
              <a:t> </a:t>
            </a:r>
            <a:r>
              <a:rPr lang="hr-HR" dirty="0" err="1" smtClean="0"/>
              <a:t>mentioned</a:t>
            </a:r>
            <a:r>
              <a:rPr lang="hr-HR" dirty="0" smtClean="0"/>
              <a:t> </a:t>
            </a:r>
            <a:r>
              <a:rPr lang="en-US" dirty="0"/>
              <a:t>and to allow for the admissibility in court of evidence derived </a:t>
            </a:r>
            <a:r>
              <a:rPr lang="en-US" dirty="0" smtClean="0"/>
              <a:t>therefrom</a:t>
            </a:r>
            <a:endParaRPr lang="hr-HR" dirty="0" smtClean="0"/>
          </a:p>
          <a:p>
            <a:pPr lvl="1" algn="just"/>
            <a:r>
              <a:rPr lang="hr-HR" dirty="0" smtClean="0"/>
              <a:t>State </a:t>
            </a:r>
            <a:r>
              <a:rPr lang="hr-HR" dirty="0" err="1" smtClean="0"/>
              <a:t>Parties</a:t>
            </a:r>
            <a:r>
              <a:rPr lang="hr-HR" dirty="0" smtClean="0"/>
              <a:t>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conclude</a:t>
            </a:r>
            <a:r>
              <a:rPr lang="hr-HR" dirty="0" smtClean="0"/>
              <a:t> </a:t>
            </a:r>
            <a:r>
              <a:rPr lang="en-US" dirty="0"/>
              <a:t>appropriate bilateral or multilateral agreements or arrangements for using such special investigative techniques in the context of cooperation at the international </a:t>
            </a:r>
            <a:r>
              <a:rPr lang="en-US" dirty="0" smtClean="0"/>
              <a:t>level</a:t>
            </a:r>
            <a:endParaRPr lang="hr-HR" dirty="0" smtClean="0"/>
          </a:p>
          <a:p>
            <a:pPr lvl="1" algn="just"/>
            <a:r>
              <a:rPr lang="en-US" dirty="0"/>
              <a:t>In the absence of an agreement or </a:t>
            </a:r>
            <a:r>
              <a:rPr lang="en-US" dirty="0" smtClean="0"/>
              <a:t>arrangement</a:t>
            </a:r>
            <a:r>
              <a:rPr lang="hr-HR" dirty="0" smtClean="0"/>
              <a:t> </a:t>
            </a:r>
            <a:r>
              <a:rPr lang="en-US" dirty="0"/>
              <a:t>decisions to use such special investigative techniques at the international level shall be made on a case-by-case </a:t>
            </a:r>
            <a:r>
              <a:rPr lang="en-US" dirty="0" smtClean="0"/>
              <a:t>basis</a:t>
            </a:r>
            <a:endParaRPr lang="hr-HR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dirty="0" err="1" smtClean="0"/>
              <a:t>Again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sphere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recommendation</a:t>
            </a:r>
            <a:r>
              <a:rPr lang="hr-HR" dirty="0" smtClean="0"/>
              <a:t> 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dirty="0" err="1" smtClean="0"/>
              <a:t>Need</a:t>
            </a:r>
            <a:r>
              <a:rPr lang="hr-HR" dirty="0" smtClean="0"/>
              <a:t> to </a:t>
            </a:r>
            <a:r>
              <a:rPr lang="hr-HR" dirty="0" err="1" smtClean="0"/>
              <a:t>broaden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range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techniques</a:t>
            </a:r>
            <a:endParaRPr lang="hr-HR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dirty="0" smtClean="0"/>
              <a:t> </a:t>
            </a:r>
            <a:r>
              <a:rPr lang="hr-HR" dirty="0" err="1" smtClean="0"/>
              <a:t>Need</a:t>
            </a:r>
            <a:r>
              <a:rPr lang="hr-HR" dirty="0" smtClean="0"/>
              <a:t> to </a:t>
            </a:r>
            <a:r>
              <a:rPr lang="hr-HR" dirty="0" err="1" smtClean="0"/>
              <a:t>address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lawfulness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such</a:t>
            </a:r>
            <a:r>
              <a:rPr lang="hr-HR" dirty="0" smtClean="0"/>
              <a:t> </a:t>
            </a:r>
            <a:r>
              <a:rPr lang="hr-HR" dirty="0" err="1" smtClean="0"/>
              <a:t>results</a:t>
            </a:r>
            <a:r>
              <a:rPr lang="hr-HR" dirty="0" smtClean="0"/>
              <a:t> – </a:t>
            </a:r>
            <a:r>
              <a:rPr lang="hr-HR" dirty="0" err="1" smtClean="0"/>
              <a:t>very</a:t>
            </a:r>
            <a:r>
              <a:rPr lang="hr-HR" dirty="0" smtClean="0"/>
              <a:t> </a:t>
            </a:r>
            <a:r>
              <a:rPr lang="hr-HR" dirty="0" err="1" smtClean="0"/>
              <a:t>different</a:t>
            </a:r>
            <a:r>
              <a:rPr lang="hr-HR" dirty="0" smtClean="0"/>
              <a:t>   </a:t>
            </a:r>
            <a:r>
              <a:rPr lang="hr-HR" dirty="0" err="1" smtClean="0"/>
              <a:t>legislation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country</a:t>
            </a:r>
            <a:r>
              <a:rPr lang="hr-HR" dirty="0" smtClean="0"/>
              <a:t> </a:t>
            </a:r>
            <a:r>
              <a:rPr lang="hr-HR" dirty="0" err="1" smtClean="0"/>
              <a:t>to</a:t>
            </a:r>
            <a:r>
              <a:rPr lang="hr-HR" dirty="0" smtClean="0"/>
              <a:t> </a:t>
            </a:r>
            <a:r>
              <a:rPr lang="hr-HR" dirty="0" err="1" smtClean="0"/>
              <a:t>country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this</a:t>
            </a:r>
            <a:r>
              <a:rPr lang="hr-HR" dirty="0" smtClean="0"/>
              <a:t> </a:t>
            </a:r>
            <a:r>
              <a:rPr lang="hr-HR" dirty="0" err="1" smtClean="0"/>
              <a:t>area</a:t>
            </a:r>
            <a:endParaRPr lang="hr-HR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dirty="0" smtClean="0"/>
              <a:t> </a:t>
            </a:r>
            <a:r>
              <a:rPr lang="hr-HR" dirty="0" err="1" smtClean="0"/>
              <a:t>Need</a:t>
            </a:r>
            <a:r>
              <a:rPr lang="hr-HR" dirty="0" smtClean="0"/>
              <a:t> for a global </a:t>
            </a:r>
            <a:r>
              <a:rPr lang="hr-HR" dirty="0" err="1" smtClean="0"/>
              <a:t>harmonisation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criteria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need</a:t>
            </a:r>
            <a:r>
              <a:rPr lang="hr-HR" dirty="0" smtClean="0"/>
              <a:t> to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met</a:t>
            </a:r>
            <a:r>
              <a:rPr lang="hr-HR" dirty="0" smtClean="0"/>
              <a:t> for </a:t>
            </a:r>
            <a:r>
              <a:rPr lang="hr-HR" dirty="0" err="1" smtClean="0"/>
              <a:t>ordering</a:t>
            </a:r>
            <a:r>
              <a:rPr lang="hr-HR" dirty="0" smtClean="0"/>
              <a:t> SECA   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45493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96272"/>
          </a:xfrm>
        </p:spPr>
        <p:txBody>
          <a:bodyPr>
            <a:normAutofit fontScale="92500"/>
          </a:bodyPr>
          <a:lstStyle/>
          <a:p>
            <a:pPr algn="just"/>
            <a:r>
              <a:rPr lang="hr-HR" dirty="0" err="1" smtClean="0"/>
              <a:t>Use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undercover</a:t>
            </a:r>
            <a:r>
              <a:rPr lang="hr-HR" dirty="0" smtClean="0"/>
              <a:t> </a:t>
            </a:r>
            <a:r>
              <a:rPr lang="hr-HR" dirty="0" err="1" smtClean="0"/>
              <a:t>investigators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informants</a:t>
            </a:r>
            <a:endParaRPr lang="hr-HR" dirty="0" smtClean="0"/>
          </a:p>
          <a:p>
            <a:pPr algn="just"/>
            <a:r>
              <a:rPr lang="hr-HR" dirty="0" err="1" smtClean="0"/>
              <a:t>Simulated</a:t>
            </a:r>
            <a:r>
              <a:rPr lang="hr-HR" dirty="0" smtClean="0"/>
              <a:t> </a:t>
            </a:r>
            <a:r>
              <a:rPr lang="hr-HR" dirty="0" err="1" smtClean="0"/>
              <a:t>bribes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purchases</a:t>
            </a:r>
            <a:r>
              <a:rPr lang="hr-HR" dirty="0" smtClean="0"/>
              <a:t>, </a:t>
            </a:r>
            <a:r>
              <a:rPr lang="hr-HR" dirty="0" err="1" smtClean="0"/>
              <a:t>simulated</a:t>
            </a:r>
            <a:r>
              <a:rPr lang="hr-HR" dirty="0" smtClean="0"/>
              <a:t> </a:t>
            </a:r>
            <a:r>
              <a:rPr lang="hr-HR" dirty="0" err="1" smtClean="0"/>
              <a:t>bribe</a:t>
            </a:r>
            <a:r>
              <a:rPr lang="hr-HR" dirty="0" smtClean="0"/>
              <a:t> </a:t>
            </a:r>
            <a:r>
              <a:rPr lang="hr-HR" dirty="0" err="1" smtClean="0"/>
              <a:t>giving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bribe</a:t>
            </a:r>
            <a:r>
              <a:rPr lang="hr-HR" dirty="0" smtClean="0"/>
              <a:t> </a:t>
            </a:r>
            <a:r>
              <a:rPr lang="hr-HR" dirty="0" err="1" smtClean="0"/>
              <a:t>taking</a:t>
            </a:r>
            <a:endParaRPr lang="hr-HR" dirty="0" smtClean="0"/>
          </a:p>
          <a:p>
            <a:endParaRPr lang="hr-HR" dirty="0"/>
          </a:p>
          <a:p>
            <a:pPr algn="just"/>
            <a:r>
              <a:rPr lang="hr-HR" dirty="0" err="1" smtClean="0"/>
              <a:t>Challenges</a:t>
            </a:r>
            <a:r>
              <a:rPr lang="hr-HR" dirty="0" smtClean="0"/>
              <a:t> </a:t>
            </a:r>
            <a:r>
              <a:rPr lang="hr-HR" dirty="0" err="1" smtClean="0"/>
              <a:t>arriving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different</a:t>
            </a:r>
            <a:r>
              <a:rPr lang="hr-HR" dirty="0" smtClean="0"/>
              <a:t> </a:t>
            </a:r>
            <a:r>
              <a:rPr lang="hr-HR" dirty="0" err="1" smtClean="0"/>
              <a:t>legal</a:t>
            </a:r>
            <a:r>
              <a:rPr lang="hr-HR" dirty="0" smtClean="0"/>
              <a:t> </a:t>
            </a:r>
            <a:r>
              <a:rPr lang="hr-HR" dirty="0" err="1" smtClean="0"/>
              <a:t>frameworks</a:t>
            </a:r>
            <a:r>
              <a:rPr lang="hr-HR" dirty="0" smtClean="0"/>
              <a:t> – </a:t>
            </a:r>
            <a:r>
              <a:rPr lang="hr-HR" dirty="0" err="1" smtClean="0"/>
              <a:t>what</a:t>
            </a:r>
            <a:r>
              <a:rPr lang="hr-HR" dirty="0" smtClean="0"/>
              <a:t> is </a:t>
            </a:r>
            <a:r>
              <a:rPr lang="hr-HR" dirty="0" err="1" smtClean="0"/>
              <a:t>viewed</a:t>
            </a:r>
            <a:r>
              <a:rPr lang="hr-HR" dirty="0" smtClean="0"/>
              <a:t> as </a:t>
            </a:r>
            <a:r>
              <a:rPr lang="hr-HR" dirty="0" err="1" smtClean="0"/>
              <a:t>entrapment</a:t>
            </a:r>
            <a:r>
              <a:rPr lang="hr-HR" dirty="0" smtClean="0"/>
              <a:t> or </a:t>
            </a:r>
            <a:r>
              <a:rPr lang="hr-HR" dirty="0" err="1" smtClean="0"/>
              <a:t>enticing</a:t>
            </a:r>
            <a:r>
              <a:rPr lang="hr-HR" dirty="0" smtClean="0"/>
              <a:t> </a:t>
            </a:r>
          </a:p>
          <a:p>
            <a:endParaRPr lang="hr-HR" dirty="0"/>
          </a:p>
          <a:p>
            <a:pPr algn="just"/>
            <a:r>
              <a:rPr lang="hr-HR" dirty="0" smtClean="0"/>
              <a:t>Grba </a:t>
            </a:r>
            <a:r>
              <a:rPr lang="hr-HR" dirty="0" err="1" smtClean="0"/>
              <a:t>vs</a:t>
            </a:r>
            <a:r>
              <a:rPr lang="hr-HR" dirty="0" smtClean="0"/>
              <a:t>. Croatia – </a:t>
            </a:r>
            <a:r>
              <a:rPr lang="hr-HR" dirty="0" err="1" smtClean="0"/>
              <a:t>undercover</a:t>
            </a:r>
            <a:r>
              <a:rPr lang="hr-HR" dirty="0" smtClean="0"/>
              <a:t> </a:t>
            </a:r>
            <a:r>
              <a:rPr lang="hr-HR" dirty="0" err="1" smtClean="0"/>
              <a:t>investigators</a:t>
            </a:r>
            <a:r>
              <a:rPr lang="hr-HR" dirty="0" smtClean="0"/>
              <a:t>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influence a </a:t>
            </a:r>
            <a:r>
              <a:rPr lang="hr-HR" dirty="0" err="1" smtClean="0"/>
              <a:t>suspect</a:t>
            </a:r>
            <a:r>
              <a:rPr lang="hr-HR" dirty="0" smtClean="0"/>
              <a:t> to </a:t>
            </a:r>
            <a:r>
              <a:rPr lang="hr-HR" dirty="0" err="1" smtClean="0"/>
              <a:t>commit</a:t>
            </a:r>
            <a:r>
              <a:rPr lang="hr-HR" dirty="0" smtClean="0"/>
              <a:t> more </a:t>
            </a:r>
            <a:r>
              <a:rPr lang="hr-HR" dirty="0" err="1" smtClean="0"/>
              <a:t>serious</a:t>
            </a:r>
            <a:r>
              <a:rPr lang="hr-HR" dirty="0" smtClean="0"/>
              <a:t> </a:t>
            </a:r>
            <a:r>
              <a:rPr lang="hr-HR" dirty="0" err="1" smtClean="0"/>
              <a:t>criminal</a:t>
            </a:r>
            <a:r>
              <a:rPr lang="hr-HR" dirty="0" smtClean="0"/>
              <a:t> </a:t>
            </a:r>
            <a:r>
              <a:rPr lang="hr-HR" dirty="0" err="1" smtClean="0"/>
              <a:t>offence</a:t>
            </a:r>
            <a:r>
              <a:rPr lang="hr-HR" dirty="0" smtClean="0"/>
              <a:t> or to </a:t>
            </a:r>
            <a:r>
              <a:rPr lang="hr-HR" dirty="0" err="1" smtClean="0"/>
              <a:t>expand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scope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one </a:t>
            </a:r>
            <a:r>
              <a:rPr lang="hr-HR" dirty="0" err="1" smtClean="0"/>
              <a:t>already</a:t>
            </a:r>
            <a:r>
              <a:rPr lang="hr-HR" dirty="0" smtClean="0"/>
              <a:t> </a:t>
            </a:r>
            <a:r>
              <a:rPr lang="hr-HR" dirty="0" err="1" smtClean="0"/>
              <a:t>committed</a:t>
            </a:r>
            <a:endParaRPr lang="hr-HR" dirty="0" smtClean="0"/>
          </a:p>
          <a:p>
            <a:endParaRPr lang="hr-HR" dirty="0"/>
          </a:p>
          <a:p>
            <a:r>
              <a:rPr lang="hr-HR" dirty="0" err="1" smtClean="0"/>
              <a:t>This</a:t>
            </a:r>
            <a:r>
              <a:rPr lang="hr-HR" dirty="0" smtClean="0"/>
              <a:t> </a:t>
            </a:r>
            <a:r>
              <a:rPr lang="hr-HR" dirty="0" err="1" smtClean="0"/>
              <a:t>could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also</a:t>
            </a:r>
            <a:r>
              <a:rPr lang="hr-HR" dirty="0" smtClean="0"/>
              <a:t> </a:t>
            </a:r>
            <a:r>
              <a:rPr lang="hr-HR" dirty="0" err="1" smtClean="0"/>
              <a:t>harmonised</a:t>
            </a:r>
            <a:r>
              <a:rPr lang="hr-HR" dirty="0" smtClean="0"/>
              <a:t> </a:t>
            </a:r>
            <a:r>
              <a:rPr lang="hr-HR" dirty="0" err="1" smtClean="0"/>
              <a:t>through</a:t>
            </a:r>
            <a:r>
              <a:rPr lang="hr-HR" dirty="0" smtClean="0"/>
              <a:t> UNCAC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order</a:t>
            </a:r>
            <a:r>
              <a:rPr lang="hr-HR" dirty="0" smtClean="0"/>
              <a:t> to </a:t>
            </a:r>
            <a:r>
              <a:rPr lang="hr-HR" dirty="0" err="1" smtClean="0"/>
              <a:t>enable</a:t>
            </a:r>
            <a:r>
              <a:rPr lang="hr-HR" dirty="0" smtClean="0"/>
              <a:t> a more </a:t>
            </a:r>
            <a:r>
              <a:rPr lang="hr-HR" dirty="0" err="1" smtClean="0"/>
              <a:t>successful</a:t>
            </a:r>
            <a:r>
              <a:rPr lang="hr-HR" dirty="0" smtClean="0"/>
              <a:t> </a:t>
            </a:r>
            <a:r>
              <a:rPr lang="hr-HR" dirty="0" err="1" smtClean="0"/>
              <a:t>prosecution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white</a:t>
            </a:r>
            <a:r>
              <a:rPr lang="hr-HR" dirty="0" smtClean="0"/>
              <a:t> </a:t>
            </a:r>
            <a:r>
              <a:rPr lang="hr-HR" dirty="0" err="1" smtClean="0"/>
              <a:t>collar</a:t>
            </a:r>
            <a:r>
              <a:rPr lang="hr-HR" dirty="0" smtClean="0"/>
              <a:t> </a:t>
            </a:r>
            <a:r>
              <a:rPr lang="hr-HR" dirty="0" err="1" smtClean="0"/>
              <a:t>crimes</a:t>
            </a:r>
            <a:r>
              <a:rPr lang="hr-HR" dirty="0" smtClean="0"/>
              <a:t> (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corruption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general)</a:t>
            </a:r>
          </a:p>
        </p:txBody>
      </p:sp>
    </p:spTree>
    <p:extLst>
      <p:ext uri="{BB962C8B-B14F-4D97-AF65-F5344CB8AC3E}">
        <p14:creationId xmlns:p14="http://schemas.microsoft.com/office/powerpoint/2010/main" val="1302942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asnoća">
  <a:themeElements>
    <a:clrScheme name="Jasnoća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klasičn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asnoć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469</TotalTime>
  <Words>1178</Words>
  <Application>Microsoft Office PowerPoint</Application>
  <PresentationFormat>Prikaz na zaslonu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4" baseType="lpstr">
      <vt:lpstr>Jasnoća</vt:lpstr>
      <vt:lpstr>CHALLENGES IN PROSECUTION OF SERIOUS POLITICAL WHITE COLLAR CRIMES</vt:lpstr>
      <vt:lpstr>Political white collar crimes</vt:lpstr>
      <vt:lpstr>PowerPointova prezentacija</vt:lpstr>
      <vt:lpstr>Special evidence collecting actions</vt:lpstr>
      <vt:lpstr>PowerPointova prezentacija</vt:lpstr>
      <vt:lpstr>AGRAM CASE</vt:lpstr>
      <vt:lpstr>Challenges </vt:lpstr>
      <vt:lpstr>PowerPointova prezentacija</vt:lpstr>
      <vt:lpstr>PowerPointova prezentacija</vt:lpstr>
      <vt:lpstr>PowerPointova prezentacija</vt:lpstr>
      <vt:lpstr>PUBLIC PERCEPTION</vt:lpstr>
      <vt:lpstr>CONCLUSION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IN PROSECUTION OF SERIOUS POLITICAL WHITE COLLAR CRIMES</dc:title>
  <dc:creator>Marta Šamota Galjer</dc:creator>
  <cp:lastModifiedBy>Saša Manojlović</cp:lastModifiedBy>
  <cp:revision>64</cp:revision>
  <dcterms:created xsi:type="dcterms:W3CDTF">2020-10-31T11:05:20Z</dcterms:created>
  <dcterms:modified xsi:type="dcterms:W3CDTF">2020-11-02T23:16:48Z</dcterms:modified>
</cp:coreProperties>
</file>