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8" r:id="rId3"/>
    <p:sldId id="264" r:id="rId4"/>
    <p:sldId id="259" r:id="rId5"/>
    <p:sldId id="269" r:id="rId6"/>
    <p:sldId id="266" r:id="rId7"/>
    <p:sldId id="267" r:id="rId8"/>
    <p:sldId id="260" r:id="rId9"/>
    <p:sldId id="268" r:id="rId10"/>
    <p:sldId id="261" r:id="rId11"/>
    <p:sldId id="262" r:id="rId12"/>
    <p:sldId id="263"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C4D"/>
    <a:srgbClr val="6D6E71"/>
    <a:srgbClr val="0098D1"/>
    <a:srgbClr val="2A1222"/>
    <a:srgbClr val="0F07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713" autoAdjust="0"/>
  </p:normalViewPr>
  <p:slideViewPr>
    <p:cSldViewPr>
      <p:cViewPr varScale="1">
        <p:scale>
          <a:sx n="62" d="100"/>
          <a:sy n="62" d="100"/>
        </p:scale>
        <p:origin x="1424"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rgbClr val="0098D1"/>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rgbClr val="6D6E71">
              <a:alpha val="65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rgbClr val="0098D1">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ounded Rectangle 29"/>
          <p:cNvSpPr/>
          <p:nvPr/>
        </p:nvSpPr>
        <p:spPr bwMode="white">
          <a:xfrm>
            <a:off x="5410200" y="3962400"/>
            <a:ext cx="3063240" cy="27432"/>
          </a:xfrm>
          <a:prstGeom prst="roundRect">
            <a:avLst>
              <a:gd name="adj" fmla="val 16667"/>
            </a:avLst>
          </a:prstGeom>
          <a:solidFill>
            <a:srgbClr val="000C4D"/>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ounded Rectangle 30"/>
          <p:cNvSpPr/>
          <p:nvPr/>
        </p:nvSpPr>
        <p:spPr bwMode="white">
          <a:xfrm>
            <a:off x="7376507" y="4060983"/>
            <a:ext cx="1600200" cy="36576"/>
          </a:xfrm>
          <a:prstGeom prst="roundRect">
            <a:avLst>
              <a:gd name="adj" fmla="val 16667"/>
            </a:avLst>
          </a:prstGeom>
          <a:solidFill>
            <a:srgbClr val="000C4D"/>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rgbClr val="6D6E71"/>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rgbClr val="0098D1"/>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rgbClr val="0098D1"/>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15332"/>
            <a:ext cx="9144000" cy="3701700"/>
          </a:xfrm>
          <a:prstGeom prst="rect">
            <a:avLst/>
          </a:prstGeom>
          <a:solidFill>
            <a:srgbClr val="000C4D"/>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dirty="0"/>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rgbClr val="000C4D"/>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sp>
        <p:nvSpPr>
          <p:cNvPr id="28" name="Date Placeholder 27"/>
          <p:cNvSpPr>
            <a:spLocks noGrp="1"/>
          </p:cNvSpPr>
          <p:nvPr>
            <p:ph type="dt" sz="half" idx="10"/>
          </p:nvPr>
        </p:nvSpPr>
        <p:spPr>
          <a:xfrm>
            <a:off x="179512" y="6237312"/>
            <a:ext cx="960120" cy="457200"/>
          </a:xfrm>
        </p:spPr>
        <p:txBody>
          <a:bodyPr/>
          <a:lstStyle>
            <a:lvl1pPr>
              <a:defRPr>
                <a:solidFill>
                  <a:srgbClr val="000C4D"/>
                </a:solidFill>
              </a:defRPr>
            </a:lvl1pPr>
          </a:lstStyle>
          <a:p>
            <a:fld id="{5F5D0CE0-6247-4EDB-85F8-24AD2AA9B60E}" type="datetimeFigureOut">
              <a:rPr lang="en-GB" smtClean="0"/>
              <a:pPr/>
              <a:t>02/11/2020</a:t>
            </a:fld>
            <a:endParaRPr lang="en-GB" dirty="0"/>
          </a:p>
        </p:txBody>
      </p:sp>
      <p:sp>
        <p:nvSpPr>
          <p:cNvPr id="17" name="Footer Placeholder 16"/>
          <p:cNvSpPr>
            <a:spLocks noGrp="1"/>
          </p:cNvSpPr>
          <p:nvPr>
            <p:ph type="ftr" sz="quarter" idx="11"/>
          </p:nvPr>
        </p:nvSpPr>
        <p:spPr>
          <a:xfrm>
            <a:off x="7802488" y="332656"/>
            <a:ext cx="1341512" cy="663872"/>
          </a:xfrm>
        </p:spPr>
        <p:txBody>
          <a:bodyPr/>
          <a:lstStyle>
            <a:lvl1pPr>
              <a:defRPr>
                <a:solidFill>
                  <a:schemeClr val="bg1"/>
                </a:solidFill>
              </a:defRPr>
            </a:lvl1pPr>
          </a:lstStyle>
          <a:p>
            <a:r>
              <a:rPr lang="en-US" b="1" dirty="0"/>
              <a:t>Wittenborg </a:t>
            </a:r>
          </a:p>
          <a:p>
            <a:r>
              <a:rPr lang="en-US" b="1" dirty="0"/>
              <a:t>Business University</a:t>
            </a:r>
          </a:p>
          <a:p>
            <a:r>
              <a:rPr lang="en-US" sz="800" dirty="0"/>
              <a:t>Of Applied Sciences</a:t>
            </a:r>
            <a:endParaRPr lang="en-GB" sz="800" dirty="0"/>
          </a:p>
          <a:p>
            <a:endParaRPr lang="en-GB"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F71FAF8-3433-41C5-A889-02BDE7B1AFC5}" type="slidenum">
              <a:rPr lang="en-GB" smtClean="0"/>
              <a:t>‹Nr.›</a:t>
            </a:fld>
            <a:endParaRPr lang="en-GB"/>
          </a:p>
        </p:txBody>
      </p:sp>
      <p:pic>
        <p:nvPicPr>
          <p:cNvPr id="18" name="Picture 2"/>
          <p:cNvPicPr>
            <a:picLocks noChangeAspect="1" noChangeArrowheads="1"/>
          </p:cNvPicPr>
          <p:nvPr userDrawn="1"/>
        </p:nvPicPr>
        <p:blipFill>
          <a:blip r:embed="rId2" cstate="print"/>
          <a:srcRect/>
          <a:stretch>
            <a:fillRect/>
          </a:stretch>
        </p:blipFill>
        <p:spPr bwMode="auto">
          <a:xfrm>
            <a:off x="7020272" y="5733256"/>
            <a:ext cx="1691233" cy="793056"/>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F5D0CE0-6247-4EDB-85F8-24AD2AA9B60E}" type="datetimeFigureOut">
              <a:rPr lang="en-GB" smtClean="0"/>
              <a:t>02/11/2020</a:t>
            </a:fld>
            <a:endParaRPr lang="en-GB"/>
          </a:p>
        </p:txBody>
      </p:sp>
      <p:sp>
        <p:nvSpPr>
          <p:cNvPr id="5" name="Footer Placeholder 4"/>
          <p:cNvSpPr>
            <a:spLocks noGrp="1"/>
          </p:cNvSpPr>
          <p:nvPr>
            <p:ph type="ftr" sz="quarter" idx="11"/>
          </p:nvPr>
        </p:nvSpPr>
        <p:spPr/>
        <p:txBody>
          <a:bodyPr/>
          <a:lstStyle/>
          <a:p>
            <a:r>
              <a:rPr lang="en-US" b="1" dirty="0"/>
              <a:t>Wittenborg </a:t>
            </a:r>
          </a:p>
          <a:p>
            <a:r>
              <a:rPr lang="en-US" b="1" dirty="0"/>
              <a:t>Business University</a:t>
            </a:r>
          </a:p>
          <a:p>
            <a:r>
              <a:rPr lang="en-US" sz="800" dirty="0"/>
              <a:t>Of Applied Sciences</a:t>
            </a:r>
            <a:endParaRPr lang="en-GB" sz="800" dirty="0"/>
          </a:p>
          <a:p>
            <a:endParaRPr lang="en-GB" dirty="0"/>
          </a:p>
        </p:txBody>
      </p:sp>
      <p:sp>
        <p:nvSpPr>
          <p:cNvPr id="6" name="Slide Number Placeholder 5"/>
          <p:cNvSpPr>
            <a:spLocks noGrp="1"/>
          </p:cNvSpPr>
          <p:nvPr>
            <p:ph type="sldNum" sz="quarter" idx="12"/>
          </p:nvPr>
        </p:nvSpPr>
        <p:spPr/>
        <p:txBody>
          <a:bodyPr/>
          <a:lstStyle/>
          <a:p>
            <a:fld id="{9F71FAF8-3433-41C5-A889-02BDE7B1AFC5}" type="slidenum">
              <a:rPr lang="en-GB" smtClean="0"/>
              <a:t>‹Nr.›</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F5D0CE0-6247-4EDB-85F8-24AD2AA9B60E}" type="datetimeFigureOut">
              <a:rPr lang="en-GB" smtClean="0"/>
              <a:t>02/11/2020</a:t>
            </a:fld>
            <a:endParaRPr lang="en-GB"/>
          </a:p>
        </p:txBody>
      </p:sp>
      <p:sp>
        <p:nvSpPr>
          <p:cNvPr id="5" name="Footer Placeholder 4"/>
          <p:cNvSpPr>
            <a:spLocks noGrp="1"/>
          </p:cNvSpPr>
          <p:nvPr>
            <p:ph type="ftr" sz="quarter" idx="11"/>
          </p:nvPr>
        </p:nvSpPr>
        <p:spPr/>
        <p:txBody>
          <a:bodyPr/>
          <a:lstStyle/>
          <a:p>
            <a:r>
              <a:rPr lang="en-US" b="1" dirty="0"/>
              <a:t>Wittenborg </a:t>
            </a:r>
          </a:p>
          <a:p>
            <a:r>
              <a:rPr lang="en-US" b="1" dirty="0"/>
              <a:t>Business University</a:t>
            </a:r>
          </a:p>
          <a:p>
            <a:r>
              <a:rPr lang="en-US" sz="800" dirty="0"/>
              <a:t>Of Applied Sciences</a:t>
            </a:r>
            <a:endParaRPr lang="en-GB" sz="800" dirty="0"/>
          </a:p>
          <a:p>
            <a:endParaRPr lang="en-GB" dirty="0"/>
          </a:p>
        </p:txBody>
      </p:sp>
      <p:sp>
        <p:nvSpPr>
          <p:cNvPr id="6" name="Slide Number Placeholder 5"/>
          <p:cNvSpPr>
            <a:spLocks noGrp="1"/>
          </p:cNvSpPr>
          <p:nvPr>
            <p:ph type="sldNum" sz="quarter" idx="12"/>
          </p:nvPr>
        </p:nvSpPr>
        <p:spPr/>
        <p:txBody>
          <a:bodyPr/>
          <a:lstStyle/>
          <a:p>
            <a:fld id="{9F71FAF8-3433-41C5-A889-02BDE7B1AFC5}" type="slidenum">
              <a:rPr lang="en-GB" smtClean="0"/>
              <a:t>‹Nr.›</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F5D0CE0-6247-4EDB-85F8-24AD2AA9B60E}" type="datetimeFigureOut">
              <a:rPr lang="en-GB" smtClean="0"/>
              <a:t>02/11/2020</a:t>
            </a:fld>
            <a:endParaRPr lang="en-GB"/>
          </a:p>
        </p:txBody>
      </p:sp>
      <p:sp>
        <p:nvSpPr>
          <p:cNvPr id="5" name="Footer Placeholder 4"/>
          <p:cNvSpPr>
            <a:spLocks noGrp="1"/>
          </p:cNvSpPr>
          <p:nvPr>
            <p:ph type="ftr" sz="quarter" idx="11"/>
          </p:nvPr>
        </p:nvSpPr>
        <p:spPr/>
        <p:txBody>
          <a:bodyPr/>
          <a:lstStyle/>
          <a:p>
            <a:r>
              <a:rPr lang="en-US" b="1" dirty="0"/>
              <a:t>Wittenborg </a:t>
            </a:r>
          </a:p>
          <a:p>
            <a:r>
              <a:rPr lang="en-US" b="1" dirty="0"/>
              <a:t>Business University</a:t>
            </a:r>
          </a:p>
          <a:p>
            <a:r>
              <a:rPr lang="en-US" sz="800" dirty="0"/>
              <a:t>Of Applied Sciences</a:t>
            </a:r>
            <a:endParaRPr lang="en-GB" sz="800" dirty="0"/>
          </a:p>
          <a:p>
            <a:endParaRPr lang="en-GB" dirty="0"/>
          </a:p>
        </p:txBody>
      </p:sp>
      <p:sp>
        <p:nvSpPr>
          <p:cNvPr id="6" name="Slide Number Placeholder 5"/>
          <p:cNvSpPr>
            <a:spLocks noGrp="1"/>
          </p:cNvSpPr>
          <p:nvPr>
            <p:ph type="sldNum" sz="quarter" idx="12"/>
          </p:nvPr>
        </p:nvSpPr>
        <p:spPr/>
        <p:txBody>
          <a:bodyPr/>
          <a:lstStyle/>
          <a:p>
            <a:fld id="{9F71FAF8-3433-41C5-A889-02BDE7B1AFC5}" type="slidenum">
              <a:rPr lang="en-GB" smtClean="0"/>
              <a:t>‹Nr.›</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000C4D"/>
                </a:solidFill>
                <a:effectLst>
                  <a:outerShdw blurRad="38100" dist="38100" dir="5400000" algn="tl" rotWithShape="0">
                    <a:srgbClr val="000000">
                      <a:alpha val="25000"/>
                    </a:srgbClr>
                  </a:outerShdw>
                </a:effectLst>
              </a:defRPr>
            </a:lvl1pPr>
          </a:lstStyle>
          <a:p>
            <a:r>
              <a:rPr kumimoji="0" lang="en-US"/>
              <a:t>Click to edit Master title style</a:t>
            </a:r>
            <a:endParaRPr kumimoji="0" lang="en-US" dirty="0"/>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F5D0CE0-6247-4EDB-85F8-24AD2AA9B60E}" type="datetimeFigureOut">
              <a:rPr lang="en-GB" smtClean="0"/>
              <a:t>02/11/2020</a:t>
            </a:fld>
            <a:endParaRPr lang="en-GB"/>
          </a:p>
        </p:txBody>
      </p:sp>
      <p:sp>
        <p:nvSpPr>
          <p:cNvPr id="5" name="Footer Placeholder 4"/>
          <p:cNvSpPr>
            <a:spLocks noGrp="1"/>
          </p:cNvSpPr>
          <p:nvPr>
            <p:ph type="ftr" sz="quarter" idx="11"/>
          </p:nvPr>
        </p:nvSpPr>
        <p:spPr/>
        <p:txBody>
          <a:bodyPr/>
          <a:lstStyle/>
          <a:p>
            <a:r>
              <a:rPr lang="en-US" b="1" dirty="0"/>
              <a:t>Wittenborg </a:t>
            </a:r>
          </a:p>
          <a:p>
            <a:r>
              <a:rPr lang="en-US" b="1" dirty="0"/>
              <a:t>Business University</a:t>
            </a:r>
          </a:p>
          <a:p>
            <a:r>
              <a:rPr lang="en-US" sz="800" dirty="0"/>
              <a:t>Of Applied Sciences</a:t>
            </a:r>
            <a:endParaRPr lang="en-GB" sz="800" dirty="0"/>
          </a:p>
          <a:p>
            <a:endParaRPr lang="en-GB" dirty="0"/>
          </a:p>
        </p:txBody>
      </p:sp>
      <p:sp>
        <p:nvSpPr>
          <p:cNvPr id="6" name="Slide Number Placeholder 5"/>
          <p:cNvSpPr>
            <a:spLocks noGrp="1"/>
          </p:cNvSpPr>
          <p:nvPr>
            <p:ph type="sldNum" sz="quarter" idx="12"/>
          </p:nvPr>
        </p:nvSpPr>
        <p:spPr/>
        <p:txBody>
          <a:bodyPr/>
          <a:lstStyle/>
          <a:p>
            <a:fld id="{9F71FAF8-3433-41C5-A889-02BDE7B1AFC5}" type="slidenum">
              <a:rPr lang="en-GB" smtClean="0"/>
              <a:t>‹Nr.›</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F5D0CE0-6247-4EDB-85F8-24AD2AA9B60E}" type="datetimeFigureOut">
              <a:rPr lang="en-GB" smtClean="0"/>
              <a:t>02/11/2020</a:t>
            </a:fld>
            <a:endParaRPr lang="en-GB"/>
          </a:p>
        </p:txBody>
      </p:sp>
      <p:sp>
        <p:nvSpPr>
          <p:cNvPr id="6" name="Footer Placeholder 5"/>
          <p:cNvSpPr>
            <a:spLocks noGrp="1"/>
          </p:cNvSpPr>
          <p:nvPr>
            <p:ph type="ftr" sz="quarter" idx="11"/>
          </p:nvPr>
        </p:nvSpPr>
        <p:spPr/>
        <p:txBody>
          <a:bodyPr/>
          <a:lstStyle/>
          <a:p>
            <a:r>
              <a:rPr lang="en-US" b="1" dirty="0"/>
              <a:t>Wittenborg </a:t>
            </a:r>
          </a:p>
          <a:p>
            <a:r>
              <a:rPr lang="en-US" b="1" dirty="0"/>
              <a:t>Business University</a:t>
            </a:r>
          </a:p>
          <a:p>
            <a:r>
              <a:rPr lang="en-US" sz="800" dirty="0"/>
              <a:t>Of Applied Sciences</a:t>
            </a:r>
            <a:endParaRPr lang="en-GB" sz="800" dirty="0"/>
          </a:p>
          <a:p>
            <a:endParaRPr lang="en-GB" dirty="0"/>
          </a:p>
        </p:txBody>
      </p:sp>
      <p:sp>
        <p:nvSpPr>
          <p:cNvPr id="7" name="Slide Number Placeholder 6"/>
          <p:cNvSpPr>
            <a:spLocks noGrp="1"/>
          </p:cNvSpPr>
          <p:nvPr>
            <p:ph type="sldNum" sz="quarter" idx="12"/>
          </p:nvPr>
        </p:nvSpPr>
        <p:spPr/>
        <p:txBody>
          <a:bodyPr/>
          <a:lstStyle/>
          <a:p>
            <a:fld id="{9F71FAF8-3433-41C5-A889-02BDE7B1AFC5}" type="slidenum">
              <a:rPr lang="en-GB" smtClean="0"/>
              <a:t>‹Nr.›</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5F5D0CE0-6247-4EDB-85F8-24AD2AA9B60E}" type="datetimeFigureOut">
              <a:rPr lang="en-GB" smtClean="0"/>
              <a:t>02/11/2020</a:t>
            </a:fld>
            <a:endParaRPr lang="en-GB"/>
          </a:p>
        </p:txBody>
      </p:sp>
      <p:sp>
        <p:nvSpPr>
          <p:cNvPr id="27" name="Slide Number Placeholder 26"/>
          <p:cNvSpPr>
            <a:spLocks noGrp="1"/>
          </p:cNvSpPr>
          <p:nvPr>
            <p:ph type="sldNum" sz="quarter" idx="11"/>
          </p:nvPr>
        </p:nvSpPr>
        <p:spPr/>
        <p:txBody>
          <a:bodyPr rtlCol="0"/>
          <a:lstStyle/>
          <a:p>
            <a:fld id="{9F71FAF8-3433-41C5-A889-02BDE7B1AFC5}" type="slidenum">
              <a:rPr lang="en-GB" smtClean="0"/>
              <a:t>‹Nr.›</a:t>
            </a:fld>
            <a:endParaRPr lang="en-GB"/>
          </a:p>
        </p:txBody>
      </p:sp>
      <p:sp>
        <p:nvSpPr>
          <p:cNvPr id="28" name="Footer Placeholder 27"/>
          <p:cNvSpPr>
            <a:spLocks noGrp="1"/>
          </p:cNvSpPr>
          <p:nvPr>
            <p:ph type="ftr" sz="quarter" idx="12"/>
          </p:nvPr>
        </p:nvSpPr>
        <p:spPr/>
        <p:txBody>
          <a:bodyPr rtlCol="0"/>
          <a:lstStyle/>
          <a:p>
            <a:r>
              <a:rPr lang="en-US" b="1" dirty="0"/>
              <a:t>Wittenborg </a:t>
            </a:r>
          </a:p>
          <a:p>
            <a:r>
              <a:rPr lang="en-US" b="1" dirty="0"/>
              <a:t>Business University</a:t>
            </a:r>
          </a:p>
          <a:p>
            <a:r>
              <a:rPr lang="en-US" sz="800" dirty="0"/>
              <a:t>Of Applied Sciences</a:t>
            </a:r>
            <a:endParaRPr lang="en-GB" sz="800" dirty="0"/>
          </a:p>
          <a:p>
            <a:endParaRPr lang="en-GB" dirty="0"/>
          </a:p>
          <a:p>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6583680" y="612648"/>
            <a:ext cx="957264" cy="457200"/>
          </a:xfrm>
        </p:spPr>
        <p:txBody>
          <a:bodyPr/>
          <a:lstStyle/>
          <a:p>
            <a:fld id="{5F5D0CE0-6247-4EDB-85F8-24AD2AA9B60E}" type="datetimeFigureOut">
              <a:rPr lang="en-GB" smtClean="0"/>
              <a:t>02/11/2020</a:t>
            </a:fld>
            <a:endParaRPr lang="en-GB"/>
          </a:p>
        </p:txBody>
      </p:sp>
      <p:sp>
        <p:nvSpPr>
          <p:cNvPr id="4" name="Footer Placeholder 3"/>
          <p:cNvSpPr>
            <a:spLocks noGrp="1"/>
          </p:cNvSpPr>
          <p:nvPr>
            <p:ph type="ftr" sz="quarter" idx="11"/>
          </p:nvPr>
        </p:nvSpPr>
        <p:spPr>
          <a:xfrm>
            <a:off x="5257800" y="612648"/>
            <a:ext cx="1325880" cy="457200"/>
          </a:xfrm>
        </p:spPr>
        <p:txBody>
          <a:bodyPr/>
          <a:lstStyle/>
          <a:p>
            <a:endParaRPr lang="en-GB"/>
          </a:p>
        </p:txBody>
      </p:sp>
      <p:sp>
        <p:nvSpPr>
          <p:cNvPr id="5" name="Slide Number Placeholder 4"/>
          <p:cNvSpPr>
            <a:spLocks noGrp="1"/>
          </p:cNvSpPr>
          <p:nvPr>
            <p:ph type="sldNum" sz="quarter" idx="12"/>
          </p:nvPr>
        </p:nvSpPr>
        <p:spPr>
          <a:xfrm>
            <a:off x="8174736" y="2272"/>
            <a:ext cx="762000" cy="365760"/>
          </a:xfrm>
        </p:spPr>
        <p:txBody>
          <a:bodyPr/>
          <a:lstStyle/>
          <a:p>
            <a:fld id="{9F71FAF8-3433-41C5-A889-02BDE7B1AFC5}" type="slidenum">
              <a:rPr lang="en-GB" smtClean="0"/>
              <a:t>‹Nr.›</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5D0CE0-6247-4EDB-85F8-24AD2AA9B60E}" type="datetimeFigureOut">
              <a:rPr lang="en-GB" smtClean="0"/>
              <a:t>02/11/2020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71FAF8-3433-41C5-A889-02BDE7B1AFC5}" type="slidenum">
              <a:rPr lang="en-GB" smtClean="0"/>
              <a:t>‹Nr.›</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F5D0CE0-6247-4EDB-85F8-24AD2AA9B60E}" type="datetimeFigureOut">
              <a:rPr lang="en-GB" smtClean="0"/>
              <a:t>02/11/2020</a:t>
            </a:fld>
            <a:endParaRPr lang="en-GB"/>
          </a:p>
        </p:txBody>
      </p:sp>
      <p:sp>
        <p:nvSpPr>
          <p:cNvPr id="6" name="Footer Placeholder 5"/>
          <p:cNvSpPr>
            <a:spLocks noGrp="1"/>
          </p:cNvSpPr>
          <p:nvPr>
            <p:ph type="ftr" sz="quarter" idx="11"/>
          </p:nvPr>
        </p:nvSpPr>
        <p:spPr/>
        <p:txBody>
          <a:bodyPr/>
          <a:lstStyle/>
          <a:p>
            <a:r>
              <a:rPr lang="en-US" b="1" dirty="0"/>
              <a:t>Wittenborg </a:t>
            </a:r>
          </a:p>
          <a:p>
            <a:r>
              <a:rPr lang="en-US" b="1" dirty="0"/>
              <a:t>Business University</a:t>
            </a:r>
          </a:p>
          <a:p>
            <a:r>
              <a:rPr lang="en-US" sz="800" dirty="0"/>
              <a:t>Of Applied Sciences</a:t>
            </a:r>
            <a:endParaRPr lang="en-GB" sz="800" dirty="0"/>
          </a:p>
          <a:p>
            <a:endParaRPr lang="en-GB" dirty="0"/>
          </a:p>
          <a:p>
            <a:endParaRPr lang="en-GB" dirty="0"/>
          </a:p>
        </p:txBody>
      </p:sp>
      <p:sp>
        <p:nvSpPr>
          <p:cNvPr id="7" name="Slide Number Placeholder 6"/>
          <p:cNvSpPr>
            <a:spLocks noGrp="1"/>
          </p:cNvSpPr>
          <p:nvPr>
            <p:ph type="sldNum" sz="quarter" idx="12"/>
          </p:nvPr>
        </p:nvSpPr>
        <p:spPr/>
        <p:txBody>
          <a:bodyPr/>
          <a:lstStyle/>
          <a:p>
            <a:fld id="{9F71FAF8-3433-41C5-A889-02BDE7B1AFC5}" type="slidenum">
              <a:rPr lang="en-GB" smtClean="0"/>
              <a:t>‹Nr.›</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5F5D0CE0-6247-4EDB-85F8-24AD2AA9B60E}" type="datetimeFigureOut">
              <a:rPr lang="en-GB" smtClean="0"/>
              <a:t>02/11/2020</a:t>
            </a:fld>
            <a:endParaRPr lang="en-GB"/>
          </a:p>
        </p:txBody>
      </p:sp>
      <p:sp>
        <p:nvSpPr>
          <p:cNvPr id="6" name="Footer Placeholder 5"/>
          <p:cNvSpPr>
            <a:spLocks noGrp="1"/>
          </p:cNvSpPr>
          <p:nvPr>
            <p:ph type="ftr" sz="quarter" idx="11"/>
          </p:nvPr>
        </p:nvSpPr>
        <p:spPr/>
        <p:txBody>
          <a:bodyPr/>
          <a:lstStyle/>
          <a:p>
            <a:r>
              <a:rPr lang="en-US" b="1" dirty="0"/>
              <a:t>Wittenborg </a:t>
            </a:r>
          </a:p>
          <a:p>
            <a:r>
              <a:rPr lang="en-US" b="1" dirty="0"/>
              <a:t>Business University</a:t>
            </a:r>
          </a:p>
          <a:p>
            <a:r>
              <a:rPr lang="en-US" sz="800" dirty="0"/>
              <a:t>Of Applied Sciences</a:t>
            </a:r>
            <a:endParaRPr lang="en-GB" sz="800" dirty="0"/>
          </a:p>
          <a:p>
            <a:endParaRPr lang="en-GB" dirty="0"/>
          </a:p>
        </p:txBody>
      </p:sp>
      <p:sp>
        <p:nvSpPr>
          <p:cNvPr id="7" name="Slide Number Placeholder 6"/>
          <p:cNvSpPr>
            <a:spLocks noGrp="1"/>
          </p:cNvSpPr>
          <p:nvPr>
            <p:ph type="sldNum" sz="quarter" idx="12"/>
          </p:nvPr>
        </p:nvSpPr>
        <p:spPr/>
        <p:txBody>
          <a:bodyPr/>
          <a:lstStyle/>
          <a:p>
            <a:fld id="{9F71FAF8-3433-41C5-A889-02BDE7B1AFC5}" type="slidenum">
              <a:rPr lang="en-GB" smtClean="0"/>
              <a:t>‹Nr.›</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rgbClr val="6D6E71"/>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rgbClr val="000C4D"/>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rgbClr val="0098D1"/>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rgbClr val="6D6E71"/>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rgbClr val="0098D1"/>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ounded Rectangle 32"/>
          <p:cNvSpPr/>
          <p:nvPr/>
        </p:nvSpPr>
        <p:spPr bwMode="white">
          <a:xfrm>
            <a:off x="5407339" y="497504"/>
            <a:ext cx="3063240" cy="27432"/>
          </a:xfrm>
          <a:prstGeom prst="roundRect">
            <a:avLst>
              <a:gd name="adj" fmla="val 16667"/>
            </a:avLst>
          </a:prstGeom>
          <a:solidFill>
            <a:srgbClr val="000C4D"/>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4" name="Rounded Rectangle 33"/>
          <p:cNvSpPr/>
          <p:nvPr/>
        </p:nvSpPr>
        <p:spPr bwMode="white">
          <a:xfrm>
            <a:off x="7373646" y="588943"/>
            <a:ext cx="1600200" cy="36576"/>
          </a:xfrm>
          <a:prstGeom prst="roundRect">
            <a:avLst>
              <a:gd name="adj" fmla="val 16667"/>
            </a:avLst>
          </a:prstGeom>
          <a:solidFill>
            <a:srgbClr val="000C4D"/>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a:t>Click to edit Master title style</a:t>
            </a:r>
            <a:endParaRPr kumimoji="0" lang="en-US" dirty="0"/>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rgbClr val="000C4D"/>
                </a:solidFill>
              </a:defRPr>
            </a:lvl1pPr>
          </a:lstStyle>
          <a:p>
            <a:fld id="{5F5D0CE0-6247-4EDB-85F8-24AD2AA9B60E}" type="datetimeFigureOut">
              <a:rPr lang="en-GB" smtClean="0"/>
              <a:pPr/>
              <a:t>02/11/2020</a:t>
            </a:fld>
            <a:endParaRPr lang="en-GB" dirty="0"/>
          </a:p>
        </p:txBody>
      </p:sp>
      <p:sp>
        <p:nvSpPr>
          <p:cNvPr id="3" name="Footer Placeholder 2"/>
          <p:cNvSpPr>
            <a:spLocks noGrp="1"/>
          </p:cNvSpPr>
          <p:nvPr>
            <p:ph type="ftr" sz="quarter" idx="3"/>
          </p:nvPr>
        </p:nvSpPr>
        <p:spPr>
          <a:xfrm>
            <a:off x="5220072" y="612648"/>
            <a:ext cx="1363608" cy="440088"/>
          </a:xfrm>
          <a:prstGeom prst="rect">
            <a:avLst/>
          </a:prstGeom>
        </p:spPr>
        <p:txBody>
          <a:bodyPr vert="horz"/>
          <a:lstStyle>
            <a:lvl1pPr algn="r" eaLnBrk="1" latinLnBrk="0" hangingPunct="1">
              <a:defRPr kumimoji="0" sz="900">
                <a:solidFill>
                  <a:srgbClr val="000C4D"/>
                </a:solidFill>
              </a:defRPr>
            </a:lvl1pPr>
          </a:lstStyle>
          <a:p>
            <a:r>
              <a:rPr lang="en-US" b="1" dirty="0"/>
              <a:t>Wittenborg </a:t>
            </a:r>
          </a:p>
          <a:p>
            <a:r>
              <a:rPr lang="en-US" sz="800" b="1" dirty="0"/>
              <a:t>Business University</a:t>
            </a:r>
          </a:p>
          <a:p>
            <a:r>
              <a:rPr lang="en-US" sz="700" dirty="0"/>
              <a:t>Of Applied Sciences</a:t>
            </a:r>
            <a:endParaRPr lang="en-GB" sz="700" dirty="0"/>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9F71FAF8-3433-41C5-A889-02BDE7B1AFC5}" type="slidenum">
              <a:rPr lang="en-GB" smtClean="0"/>
              <a:t>‹Nr.›</a:t>
            </a:fld>
            <a:endParaRPr lang="en-GB"/>
          </a:p>
        </p:txBody>
      </p:sp>
      <p:pic>
        <p:nvPicPr>
          <p:cNvPr id="1026" name="Picture 2"/>
          <p:cNvPicPr>
            <a:picLocks noChangeAspect="1" noChangeArrowheads="1"/>
          </p:cNvPicPr>
          <p:nvPr userDrawn="1"/>
        </p:nvPicPr>
        <p:blipFill>
          <a:blip r:embed="rId13" cstate="print"/>
          <a:srcRect/>
          <a:stretch>
            <a:fillRect/>
          </a:stretch>
        </p:blipFill>
        <p:spPr bwMode="auto">
          <a:xfrm>
            <a:off x="6948264" y="5733256"/>
            <a:ext cx="1691233" cy="793056"/>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rgbClr val="000C4D"/>
          </a:solidFill>
          <a:latin typeface="+mj-lt"/>
          <a:ea typeface="+mj-ea"/>
          <a:cs typeface="+mj-cs"/>
        </a:defRPr>
      </a:lvl1pPr>
    </p:titleStyle>
    <p:bodyStyle>
      <a:lvl1pPr marL="365760" indent="-256032" algn="l" rtl="0" eaLnBrk="1" latinLnBrk="0" hangingPunct="1">
        <a:spcBef>
          <a:spcPts val="300"/>
        </a:spcBef>
        <a:buClr>
          <a:srgbClr val="000C4D"/>
        </a:buClr>
        <a:buFont typeface="Georgia"/>
        <a:buChar char="•"/>
        <a:defRPr kumimoji="0" sz="2800" kern="1200">
          <a:solidFill>
            <a:srgbClr val="000C4D"/>
          </a:solidFill>
          <a:latin typeface="+mn-lt"/>
          <a:ea typeface="+mn-ea"/>
          <a:cs typeface="+mn-cs"/>
        </a:defRPr>
      </a:lvl1pPr>
      <a:lvl2pPr marL="658368" indent="-246888" algn="l" rtl="0" eaLnBrk="1" latinLnBrk="0" hangingPunct="1">
        <a:spcBef>
          <a:spcPts val="300"/>
        </a:spcBef>
        <a:buClr>
          <a:srgbClr val="6D6E71"/>
        </a:buClr>
        <a:buFont typeface="Georgia"/>
        <a:buChar char="▫"/>
        <a:defRPr kumimoji="0" sz="2600" kern="1200">
          <a:solidFill>
            <a:srgbClr val="6D6E71"/>
          </a:solidFill>
          <a:latin typeface="+mn-lt"/>
          <a:ea typeface="+mn-ea"/>
          <a:cs typeface="+mn-cs"/>
        </a:defRPr>
      </a:lvl2pPr>
      <a:lvl3pPr marL="923544" indent="-219456" algn="l" rtl="0" eaLnBrk="1" latinLnBrk="0" hangingPunct="1">
        <a:spcBef>
          <a:spcPts val="300"/>
        </a:spcBef>
        <a:buClr>
          <a:srgbClr val="0098D1"/>
        </a:buClr>
        <a:buFont typeface="Wingdings 2"/>
        <a:buChar char=""/>
        <a:defRPr kumimoji="0" sz="2400" kern="1200">
          <a:solidFill>
            <a:srgbClr val="0098D1"/>
          </a:solidFill>
          <a:latin typeface="+mn-lt"/>
          <a:ea typeface="+mn-ea"/>
          <a:cs typeface="+mn-cs"/>
        </a:defRPr>
      </a:lvl3pPr>
      <a:lvl4pPr marL="1179576" indent="-201168" algn="l" rtl="0" eaLnBrk="1" latinLnBrk="0" hangingPunct="1">
        <a:spcBef>
          <a:spcPts val="300"/>
        </a:spcBef>
        <a:buClr>
          <a:srgbClr val="000C4D"/>
        </a:buClr>
        <a:buFont typeface="Wingdings 2"/>
        <a:buChar char=""/>
        <a:defRPr kumimoji="0" sz="2200" kern="1200">
          <a:solidFill>
            <a:srgbClr val="000C4D"/>
          </a:solidFill>
          <a:latin typeface="+mn-lt"/>
          <a:ea typeface="+mn-ea"/>
          <a:cs typeface="+mn-cs"/>
        </a:defRPr>
      </a:lvl4pPr>
      <a:lvl5pPr marL="1389888" indent="-182880" algn="l" rtl="0" eaLnBrk="1" latinLnBrk="0" hangingPunct="1">
        <a:spcBef>
          <a:spcPts val="300"/>
        </a:spcBef>
        <a:buClr>
          <a:srgbClr val="6D6E71"/>
        </a:buClr>
        <a:buFont typeface="Georgia"/>
        <a:buChar char="▫"/>
        <a:defRPr kumimoji="0" sz="2000" kern="1200">
          <a:solidFill>
            <a:srgbClr val="6D6E7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391023"/>
            <a:ext cx="8458200" cy="1470025"/>
          </a:xfrm>
        </p:spPr>
        <p:txBody>
          <a:bodyPr>
            <a:normAutofit fontScale="90000"/>
          </a:bodyPr>
          <a:lstStyle/>
          <a:p>
            <a:r>
              <a:rPr lang="en-US" b="1" i="0" dirty="0">
                <a:effectLst/>
                <a:latin typeface="Calibri" panose="020F0502020204030204" pitchFamily="34" charset="0"/>
              </a:rPr>
              <a:t>Confiscation/disgorgement of profits of illegal international weapon exports – case studies</a:t>
            </a:r>
            <a:endParaRPr lang="en-GB" dirty="0"/>
          </a:p>
        </p:txBody>
      </p:sp>
      <p:sp>
        <p:nvSpPr>
          <p:cNvPr id="3" name="Subtitle 2"/>
          <p:cNvSpPr>
            <a:spLocks noGrp="1"/>
          </p:cNvSpPr>
          <p:nvPr>
            <p:ph type="subTitle" idx="1"/>
          </p:nvPr>
        </p:nvSpPr>
        <p:spPr/>
        <p:txBody>
          <a:bodyPr/>
          <a:lstStyle/>
          <a:p>
            <a:endParaRPr lang="de-DE" dirty="0"/>
          </a:p>
          <a:p>
            <a:endParaRPr lang="de-DE" dirty="0"/>
          </a:p>
          <a:p>
            <a:endParaRPr lang="de-DE" dirty="0"/>
          </a:p>
          <a:p>
            <a:r>
              <a:rPr lang="de-DE" dirty="0"/>
              <a:t>Dr. Eike Fesefeldt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05C424-40FE-4886-A794-E506E2A4DB72}"/>
              </a:ext>
            </a:extLst>
          </p:cNvPr>
          <p:cNvSpPr>
            <a:spLocks noGrp="1"/>
          </p:cNvSpPr>
          <p:nvPr>
            <p:ph type="title"/>
          </p:nvPr>
        </p:nvSpPr>
        <p:spPr>
          <a:xfrm>
            <a:off x="457200" y="1143000"/>
            <a:ext cx="8363272" cy="1066800"/>
          </a:xfrm>
        </p:spPr>
        <p:txBody>
          <a:bodyPr>
            <a:normAutofit fontScale="90000"/>
          </a:bodyPr>
          <a:lstStyle/>
          <a:p>
            <a:r>
              <a:rPr lang="en-GB" dirty="0"/>
              <a:t>5. Weapons for the Columbian Civil War</a:t>
            </a:r>
          </a:p>
        </p:txBody>
      </p:sp>
      <p:sp>
        <p:nvSpPr>
          <p:cNvPr id="3" name="Inhaltsplatzhalter 2">
            <a:extLst>
              <a:ext uri="{FF2B5EF4-FFF2-40B4-BE49-F238E27FC236}">
                <a16:creationId xmlns:a16="http://schemas.microsoft.com/office/drawing/2014/main" id="{01FB299C-FF1F-4459-B1EA-06FB35317FAC}"/>
              </a:ext>
            </a:extLst>
          </p:cNvPr>
          <p:cNvSpPr>
            <a:spLocks noGrp="1"/>
          </p:cNvSpPr>
          <p:nvPr>
            <p:ph idx="1"/>
          </p:nvPr>
        </p:nvSpPr>
        <p:spPr/>
        <p:txBody>
          <a:bodyPr>
            <a:normAutofit/>
          </a:bodyPr>
          <a:lstStyle/>
          <a:p>
            <a:pPr marL="109728" indent="0">
              <a:lnSpc>
                <a:spcPct val="107000"/>
              </a:lnSpc>
              <a:spcAft>
                <a:spcPts val="800"/>
              </a:spcAft>
              <a:buNone/>
            </a:pPr>
            <a:r>
              <a:rPr lang="en-GB" sz="2000" b="1" dirty="0">
                <a:effectLst/>
                <a:latin typeface="+mj-lt"/>
                <a:ea typeface="Calibri" panose="020F0502020204030204" pitchFamily="34" charset="0"/>
                <a:cs typeface="Times New Roman" panose="02020603050405020304" pitchFamily="18" charset="0"/>
              </a:rPr>
              <a:t>2019 „SIG Sauer“ case (District court of Kiel)</a:t>
            </a:r>
            <a:endParaRPr lang="de-DE" sz="2000" b="1"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sz="2000" dirty="0">
                <a:effectLst/>
                <a:latin typeface="+mj-lt"/>
                <a:ea typeface="Calibri" panose="020F0502020204030204" pitchFamily="34" charset="0"/>
                <a:cs typeface="Times New Roman" panose="02020603050405020304" pitchFamily="18" charset="0"/>
              </a:rPr>
              <a:t>Criminal exports of around 46.000 pistols (</a:t>
            </a:r>
            <a:r>
              <a:rPr lang="en-GB" sz="2000" i="0" dirty="0">
                <a:effectLst/>
                <a:latin typeface="+mj-lt"/>
                <a:ea typeface="Calibri" panose="020F0502020204030204" pitchFamily="34" charset="0"/>
                <a:cs typeface="Times New Roman" panose="02020603050405020304" pitchFamily="18" charset="0"/>
              </a:rPr>
              <a:t>SP 2022) </a:t>
            </a:r>
            <a:r>
              <a:rPr lang="en-GB" sz="2000" dirty="0">
                <a:effectLst/>
                <a:latin typeface="+mj-lt"/>
                <a:ea typeface="Calibri" panose="020F0502020204030204" pitchFamily="34" charset="0"/>
                <a:cs typeface="Times New Roman" panose="02020603050405020304" pitchFamily="18" charset="0"/>
              </a:rPr>
              <a:t>to the USA </a:t>
            </a:r>
            <a:r>
              <a:rPr lang="en-GB" sz="2000" dirty="0">
                <a:effectLst/>
                <a:latin typeface="+mj-lt"/>
                <a:ea typeface="Calibri" panose="020F0502020204030204" pitchFamily="34" charset="0"/>
                <a:cs typeface="Times New Roman" panose="02020603050405020304" pitchFamily="18" charset="0"/>
                <a:sym typeface="Wingdings" panose="05000000000000000000" pitchFamily="2" charset="2"/>
              </a:rPr>
              <a:t></a:t>
            </a:r>
            <a:r>
              <a:rPr lang="en-GB" sz="2000" dirty="0">
                <a:effectLst/>
                <a:latin typeface="+mj-lt"/>
                <a:ea typeface="Calibri" panose="020F0502020204030204" pitchFamily="34" charset="0"/>
                <a:cs typeface="Times New Roman" panose="02020603050405020304" pitchFamily="18" charset="0"/>
              </a:rPr>
              <a:t> re-export to Columbia</a:t>
            </a:r>
            <a:endParaRPr lang="de-DE" sz="20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sz="2000" dirty="0">
                <a:effectLst/>
                <a:latin typeface="+mj-lt"/>
                <a:ea typeface="Calibri" panose="020F0502020204030204" pitchFamily="34" charset="0"/>
                <a:cs typeface="Times New Roman" panose="02020603050405020304" pitchFamily="18" charset="0"/>
              </a:rPr>
              <a:t>Three convictions</a:t>
            </a:r>
            <a:endParaRPr lang="de-DE" sz="20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GB" sz="2000" dirty="0">
                <a:effectLst/>
                <a:latin typeface="+mj-lt"/>
                <a:ea typeface="Calibri" panose="020F0502020204030204" pitchFamily="34" charset="0"/>
                <a:cs typeface="Times New Roman" panose="02020603050405020304" pitchFamily="18" charset="0"/>
              </a:rPr>
              <a:t>The company SIG Sauer has to pay the income they gained through these exports (around 7.440.000 €):</a:t>
            </a:r>
          </a:p>
          <a:p>
            <a:pPr marL="635508" lvl="1" indent="-342900">
              <a:lnSpc>
                <a:spcPct val="107000"/>
              </a:lnSpc>
              <a:spcAft>
                <a:spcPts val="800"/>
              </a:spcAft>
              <a:buFont typeface="Calibri" panose="020F0502020204030204" pitchFamily="34" charset="0"/>
              <a:buChar char="-"/>
            </a:pPr>
            <a:r>
              <a:rPr lang="en-GB" sz="1800" dirty="0">
                <a:effectLst/>
                <a:latin typeface="+mj-lt"/>
                <a:ea typeface="Calibri" panose="020F0502020204030204" pitchFamily="34" charset="0"/>
                <a:cs typeface="Times New Roman" panose="02020603050405020304" pitchFamily="18" charset="0"/>
              </a:rPr>
              <a:t>The costs of production were not deducted </a:t>
            </a:r>
            <a:r>
              <a:rPr lang="en-GB" sz="2000" dirty="0">
                <a:effectLst/>
                <a:latin typeface="+mj-lt"/>
                <a:ea typeface="Calibri" panose="020F0502020204030204" pitchFamily="34" charset="0"/>
                <a:cs typeface="Times New Roman" panose="02020603050405020304" pitchFamily="18" charset="0"/>
              </a:rPr>
              <a:t>(“</a:t>
            </a:r>
            <a:r>
              <a:rPr lang="de-DE" sz="1800" dirty="0">
                <a:effectLst/>
                <a:latin typeface="Verdana" panose="020B0604030504040204" pitchFamily="34" charset="0"/>
                <a:ea typeface="Times New Roman" panose="02020603050405020304" pitchFamily="18" charset="0"/>
                <a:cs typeface="Times New Roman" panose="02020603050405020304" pitchFamily="18" charset="0"/>
              </a:rPr>
              <a:t>Bruttoprinzip“)</a:t>
            </a:r>
            <a:endParaRPr lang="en-GB" sz="1800" dirty="0">
              <a:effectLst/>
              <a:latin typeface="+mj-lt"/>
              <a:ea typeface="Calibri" panose="020F0502020204030204" pitchFamily="34" charset="0"/>
              <a:cs typeface="Times New Roman" panose="02020603050405020304" pitchFamily="18" charset="0"/>
            </a:endParaRPr>
          </a:p>
          <a:p>
            <a:pPr marL="635508" lvl="1" indent="-342900">
              <a:lnSpc>
                <a:spcPct val="107000"/>
              </a:lnSpc>
              <a:spcAft>
                <a:spcPts val="800"/>
              </a:spcAft>
              <a:buFont typeface="Calibri" panose="020F0502020204030204" pitchFamily="34" charset="0"/>
              <a:buChar char="-"/>
            </a:pPr>
            <a:r>
              <a:rPr lang="en-GB" sz="1800" dirty="0">
                <a:effectLst/>
                <a:latin typeface="+mj-lt"/>
                <a:ea typeface="Calibri" panose="020F0502020204030204" pitchFamily="34" charset="0"/>
                <a:cs typeface="Times New Roman" panose="02020603050405020304" pitchFamily="18" charset="0"/>
              </a:rPr>
              <a:t>Some exports were not successful (did not reach Columbia) and the defendants were only sentenced for attempted crimes</a:t>
            </a:r>
          </a:p>
          <a:p>
            <a:pPr marL="342900" indent="-342900">
              <a:lnSpc>
                <a:spcPct val="107000"/>
              </a:lnSpc>
              <a:spcAft>
                <a:spcPts val="800"/>
              </a:spcAft>
              <a:buFont typeface="Calibri" panose="020F0502020204030204" pitchFamily="34" charset="0"/>
              <a:buChar char="-"/>
            </a:pPr>
            <a:r>
              <a:rPr lang="en-GB" sz="2000" dirty="0">
                <a:latin typeface="+mj-lt"/>
                <a:ea typeface="Calibri" panose="020F0502020204030204" pitchFamily="34" charset="0"/>
                <a:cs typeface="Times New Roman" panose="02020603050405020304" pitchFamily="18" charset="0"/>
              </a:rPr>
              <a:t>SIG Sauer intends to leave Germany soon</a:t>
            </a:r>
            <a:endParaRPr lang="de-DE" sz="2000" dirty="0">
              <a:effectLst/>
              <a:latin typeface="+mj-lt"/>
              <a:ea typeface="Calibri" panose="020F0502020204030204" pitchFamily="34" charset="0"/>
              <a:cs typeface="Times New Roman" panose="02020603050405020304" pitchFamily="18" charset="0"/>
            </a:endParaRPr>
          </a:p>
          <a:p>
            <a:endParaRPr lang="de-DE" sz="2000" dirty="0">
              <a:latin typeface="+mj-lt"/>
            </a:endParaRPr>
          </a:p>
        </p:txBody>
      </p:sp>
    </p:spTree>
    <p:extLst>
      <p:ext uri="{BB962C8B-B14F-4D97-AF65-F5344CB8AC3E}">
        <p14:creationId xmlns:p14="http://schemas.microsoft.com/office/powerpoint/2010/main" val="773105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05C424-40FE-4886-A794-E506E2A4DB72}"/>
              </a:ext>
            </a:extLst>
          </p:cNvPr>
          <p:cNvSpPr>
            <a:spLocks noGrp="1"/>
          </p:cNvSpPr>
          <p:nvPr>
            <p:ph type="title"/>
          </p:nvPr>
        </p:nvSpPr>
        <p:spPr>
          <a:xfrm>
            <a:off x="628650" y="1092566"/>
            <a:ext cx="7886700" cy="994172"/>
          </a:xfrm>
        </p:spPr>
        <p:txBody>
          <a:bodyPr/>
          <a:lstStyle/>
          <a:p>
            <a:r>
              <a:rPr lang="en-GB" dirty="0"/>
              <a:t>6. </a:t>
            </a:r>
            <a:r>
              <a:rPr lang="en-GB"/>
              <a:t>Dual-Use goods </a:t>
            </a:r>
            <a:r>
              <a:rPr lang="en-GB" dirty="0"/>
              <a:t>for Russia</a:t>
            </a:r>
          </a:p>
        </p:txBody>
      </p:sp>
      <p:sp>
        <p:nvSpPr>
          <p:cNvPr id="3" name="Inhaltsplatzhalter 2">
            <a:extLst>
              <a:ext uri="{FF2B5EF4-FFF2-40B4-BE49-F238E27FC236}">
                <a16:creationId xmlns:a16="http://schemas.microsoft.com/office/drawing/2014/main" id="{01FB299C-FF1F-4459-B1EA-06FB35317FAC}"/>
              </a:ext>
            </a:extLst>
          </p:cNvPr>
          <p:cNvSpPr>
            <a:spLocks noGrp="1"/>
          </p:cNvSpPr>
          <p:nvPr>
            <p:ph idx="1"/>
          </p:nvPr>
        </p:nvSpPr>
        <p:spPr/>
        <p:txBody>
          <a:bodyPr>
            <a:normAutofit/>
          </a:bodyPr>
          <a:lstStyle/>
          <a:p>
            <a:pPr marL="109728" indent="0">
              <a:lnSpc>
                <a:spcPct val="107000"/>
              </a:lnSpc>
              <a:spcAft>
                <a:spcPts val="800"/>
              </a:spcAft>
              <a:buNone/>
            </a:pPr>
            <a:r>
              <a:rPr lang="en-GB" sz="2000" b="1" dirty="0">
                <a:effectLst/>
                <a:latin typeface="Trebuchet MS (Überschriften)"/>
                <a:ea typeface="Calibri" panose="020F0502020204030204" pitchFamily="34" charset="0"/>
                <a:cs typeface="Times New Roman" panose="02020603050405020304" pitchFamily="18" charset="0"/>
              </a:rPr>
              <a:t>2020 „Russian Embargo“ Case (High Court Hamburg)</a:t>
            </a:r>
            <a:endParaRPr lang="de-DE" sz="2000" b="1" dirty="0">
              <a:effectLst/>
              <a:latin typeface="Trebuchet MS (Überschriften)"/>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sz="2000" dirty="0">
                <a:effectLst/>
                <a:latin typeface="Trebuchet MS (Überschriften)"/>
                <a:ea typeface="Calibri" panose="020F0502020204030204" pitchFamily="34" charset="0"/>
                <a:cs typeface="Times New Roman" panose="02020603050405020304" pitchFamily="18" charset="0"/>
              </a:rPr>
              <a:t>Criminal exports of dual use goods (Hot isostatic pressing &amp; chemical substances) to Russia between 2014-2018</a:t>
            </a:r>
            <a:endParaRPr lang="de-DE" sz="2000" dirty="0">
              <a:effectLst/>
              <a:latin typeface="Trebuchet MS (Überschriften)"/>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sz="2000" dirty="0">
                <a:effectLst/>
                <a:latin typeface="Trebuchet MS (Überschriften)"/>
                <a:ea typeface="Calibri" panose="020F0502020204030204" pitchFamily="34" charset="0"/>
                <a:cs typeface="Times New Roman" panose="02020603050405020304" pitchFamily="18" charset="0"/>
              </a:rPr>
              <a:t>Prison sentence: 7 years (Russian national </a:t>
            </a:r>
            <a:r>
              <a:rPr lang="en-GB" sz="2000" dirty="0">
                <a:effectLst/>
                <a:latin typeface="Trebuchet MS (Überschriften)"/>
                <a:ea typeface="Calibri" panose="020F0502020204030204" pitchFamily="34" charset="0"/>
                <a:cs typeface="Times New Roman" panose="02020603050405020304" pitchFamily="18" charset="0"/>
                <a:sym typeface="Wingdings" panose="05000000000000000000" pitchFamily="2" charset="2"/>
              </a:rPr>
              <a:t> deported?</a:t>
            </a:r>
            <a:r>
              <a:rPr lang="en-GB" sz="2000" dirty="0">
                <a:effectLst/>
                <a:latin typeface="Trebuchet MS (Überschriften)"/>
                <a:ea typeface="Calibri" panose="020F0502020204030204" pitchFamily="34" charset="0"/>
                <a:cs typeface="Times New Roman" panose="02020603050405020304" pitchFamily="18" charset="0"/>
              </a:rPr>
              <a:t>)</a:t>
            </a:r>
            <a:endParaRPr lang="de-DE" sz="2000" dirty="0">
              <a:effectLst/>
              <a:latin typeface="Trebuchet MS (Überschriften)"/>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GB" sz="2000" dirty="0">
                <a:effectLst/>
                <a:latin typeface="Trebuchet MS (Überschriften)"/>
                <a:ea typeface="Calibri" panose="020F0502020204030204" pitchFamily="34" charset="0"/>
                <a:cs typeface="Times New Roman" panose="02020603050405020304" pitchFamily="18" charset="0"/>
              </a:rPr>
              <a:t>Confiscation of the money the company of the accused received through selling these goods (around 1.500.000 €)</a:t>
            </a:r>
          </a:p>
          <a:p>
            <a:pPr marL="635508" lvl="1" indent="-342900">
              <a:lnSpc>
                <a:spcPct val="107000"/>
              </a:lnSpc>
              <a:spcAft>
                <a:spcPts val="800"/>
              </a:spcAft>
              <a:buFont typeface="Calibri" panose="020F0502020204030204" pitchFamily="34" charset="0"/>
              <a:buChar char="-"/>
            </a:pPr>
            <a:r>
              <a:rPr lang="en-GB" sz="1800" dirty="0">
                <a:latin typeface="Trebuchet MS (Überschriften)"/>
                <a:ea typeface="Calibri" panose="020F0502020204030204" pitchFamily="34" charset="0"/>
                <a:cs typeface="Times New Roman" panose="02020603050405020304" pitchFamily="18" charset="0"/>
              </a:rPr>
              <a:t>The dual-use goods were bought in Belgium, but the cost of purchase were not </a:t>
            </a:r>
            <a:r>
              <a:rPr lang="en-GB" sz="1800" dirty="0">
                <a:effectLst/>
                <a:latin typeface="+mj-lt"/>
                <a:ea typeface="Calibri" panose="020F0502020204030204" pitchFamily="34" charset="0"/>
                <a:cs typeface="Times New Roman" panose="02020603050405020304" pitchFamily="18" charset="0"/>
              </a:rPr>
              <a:t>deducted from the amount </a:t>
            </a:r>
            <a:r>
              <a:rPr lang="en-GB" sz="2000" dirty="0">
                <a:effectLst/>
                <a:latin typeface="+mj-lt"/>
                <a:ea typeface="Calibri" panose="020F0502020204030204" pitchFamily="34" charset="0"/>
                <a:cs typeface="Times New Roman" panose="02020603050405020304" pitchFamily="18" charset="0"/>
              </a:rPr>
              <a:t>(“</a:t>
            </a:r>
            <a:r>
              <a:rPr lang="de-DE" sz="1800" dirty="0">
                <a:effectLst/>
                <a:latin typeface="Verdana" panose="020B0604030504040204" pitchFamily="34" charset="0"/>
                <a:ea typeface="Times New Roman" panose="02020603050405020304" pitchFamily="18" charset="0"/>
                <a:cs typeface="Times New Roman" panose="02020603050405020304" pitchFamily="18" charset="0"/>
              </a:rPr>
              <a:t>Bruttoprinzip“)</a:t>
            </a:r>
            <a:endParaRPr lang="de-DE" sz="1800" dirty="0">
              <a:effectLst/>
              <a:latin typeface="Trebuchet MS (Überschriften)"/>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7606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B6180B-7CD6-4AEB-9CE2-0FE31727F8A9}"/>
              </a:ext>
            </a:extLst>
          </p:cNvPr>
          <p:cNvSpPr>
            <a:spLocks noGrp="1"/>
          </p:cNvSpPr>
          <p:nvPr>
            <p:ph type="title"/>
          </p:nvPr>
        </p:nvSpPr>
        <p:spPr/>
        <p:txBody>
          <a:bodyPr/>
          <a:lstStyle/>
          <a:p>
            <a:r>
              <a:rPr lang="de-DE" dirty="0"/>
              <a:t>7. </a:t>
            </a:r>
            <a:r>
              <a:rPr lang="en-GB" dirty="0"/>
              <a:t>Conclusion</a:t>
            </a:r>
          </a:p>
        </p:txBody>
      </p:sp>
      <p:sp>
        <p:nvSpPr>
          <p:cNvPr id="3" name="Inhaltsplatzhalter 2">
            <a:extLst>
              <a:ext uri="{FF2B5EF4-FFF2-40B4-BE49-F238E27FC236}">
                <a16:creationId xmlns:a16="http://schemas.microsoft.com/office/drawing/2014/main" id="{2148E9A2-D41E-46BC-A7B5-F751AE8C243E}"/>
              </a:ext>
            </a:extLst>
          </p:cNvPr>
          <p:cNvSpPr>
            <a:spLocks noGrp="1"/>
          </p:cNvSpPr>
          <p:nvPr>
            <p:ph idx="1"/>
          </p:nvPr>
        </p:nvSpPr>
        <p:spPr/>
        <p:txBody>
          <a:bodyPr>
            <a:normAutofit fontScale="92500" lnSpcReduction="20000"/>
          </a:bodyPr>
          <a:lstStyle/>
          <a:p>
            <a:r>
              <a:rPr lang="en-GB" dirty="0">
                <a:latin typeface="Trebuchet MS (Überschriften)"/>
              </a:rPr>
              <a:t>Pro:</a:t>
            </a:r>
          </a:p>
          <a:p>
            <a:pPr lvl="1"/>
            <a:r>
              <a:rPr lang="en-GB" dirty="0">
                <a:latin typeface="Trebuchet MS (Überschriften)"/>
              </a:rPr>
              <a:t>Can be a powerful weapon against serious crimes</a:t>
            </a:r>
          </a:p>
          <a:p>
            <a:r>
              <a:rPr lang="en-GB" dirty="0">
                <a:latin typeface="Trebuchet MS (Überschriften)"/>
              </a:rPr>
              <a:t>Contra:</a:t>
            </a:r>
          </a:p>
          <a:p>
            <a:pPr lvl="1"/>
            <a:r>
              <a:rPr lang="en-GB" dirty="0">
                <a:latin typeface="Trebuchet MS (Überschriften)"/>
              </a:rPr>
              <a:t>Leads to a considerable amount of work (resources can be scarce)</a:t>
            </a:r>
          </a:p>
          <a:p>
            <a:pPr lvl="1"/>
            <a:r>
              <a:rPr lang="en-GB" dirty="0">
                <a:latin typeface="Trebuchet MS (Überschriften)"/>
              </a:rPr>
              <a:t>Proceedings become less frequent final in early stages</a:t>
            </a:r>
          </a:p>
          <a:p>
            <a:endParaRPr lang="en-GB" dirty="0">
              <a:latin typeface="Trebuchet MS (Überschriften)"/>
            </a:endParaRPr>
          </a:p>
          <a:p>
            <a:r>
              <a:rPr lang="en-US" sz="2800" b="0" i="0" dirty="0">
                <a:effectLst/>
                <a:latin typeface="Trebuchet MS (Überschriften)"/>
              </a:rPr>
              <a:t>Forfeiture of proceeds, property and assets derived directly or indirectly from international crimes </a:t>
            </a:r>
            <a:r>
              <a:rPr lang="en-GB" dirty="0">
                <a:latin typeface="Trebuchet MS (Überschriften)"/>
              </a:rPr>
              <a:t>should find its way in the international criminal law sphere more often, esp. in applicable cases</a:t>
            </a:r>
          </a:p>
        </p:txBody>
      </p:sp>
    </p:spTree>
    <p:extLst>
      <p:ext uri="{BB962C8B-B14F-4D97-AF65-F5344CB8AC3E}">
        <p14:creationId xmlns:p14="http://schemas.microsoft.com/office/powerpoint/2010/main" val="2686271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AFB080-8D17-45E2-9DA1-E8F574EA921E}"/>
              </a:ext>
            </a:extLst>
          </p:cNvPr>
          <p:cNvSpPr>
            <a:spLocks noGrp="1"/>
          </p:cNvSpPr>
          <p:nvPr>
            <p:ph type="title"/>
          </p:nvPr>
        </p:nvSpPr>
        <p:spPr/>
        <p:txBody>
          <a:bodyPr/>
          <a:lstStyle/>
          <a:p>
            <a:r>
              <a:rPr lang="de-DE" dirty="0"/>
              <a:t>Content</a:t>
            </a:r>
          </a:p>
        </p:txBody>
      </p:sp>
      <p:sp>
        <p:nvSpPr>
          <p:cNvPr id="3" name="Inhaltsplatzhalter 2">
            <a:extLst>
              <a:ext uri="{FF2B5EF4-FFF2-40B4-BE49-F238E27FC236}">
                <a16:creationId xmlns:a16="http://schemas.microsoft.com/office/drawing/2014/main" id="{8BBD4541-05C2-4EE8-826F-8F35C8079B70}"/>
              </a:ext>
            </a:extLst>
          </p:cNvPr>
          <p:cNvSpPr>
            <a:spLocks noGrp="1"/>
          </p:cNvSpPr>
          <p:nvPr>
            <p:ph idx="1"/>
          </p:nvPr>
        </p:nvSpPr>
        <p:spPr>
          <a:xfrm>
            <a:off x="539552" y="2249424"/>
            <a:ext cx="8352928" cy="4325112"/>
          </a:xfrm>
        </p:spPr>
        <p:txBody>
          <a:bodyPr/>
          <a:lstStyle/>
          <a:p>
            <a:pPr marL="385763" indent="-385763">
              <a:buAutoNum type="arabicPeriod"/>
            </a:pPr>
            <a:r>
              <a:rPr lang="en-GB" dirty="0"/>
              <a:t>Background</a:t>
            </a:r>
          </a:p>
          <a:p>
            <a:pPr marL="385763" indent="-385763">
              <a:buAutoNum type="arabicPeriod"/>
            </a:pPr>
            <a:r>
              <a:rPr lang="en-GB" dirty="0"/>
              <a:t>The international dimension</a:t>
            </a:r>
          </a:p>
          <a:p>
            <a:pPr marL="385763" indent="-385763">
              <a:buAutoNum type="arabicPeriod"/>
            </a:pPr>
            <a:r>
              <a:rPr lang="en-GB" dirty="0"/>
              <a:t>The national dimension (in Germany)</a:t>
            </a:r>
          </a:p>
          <a:p>
            <a:pPr marL="385763" indent="-385763">
              <a:buAutoNum type="arabicPeriod"/>
            </a:pPr>
            <a:r>
              <a:rPr lang="en-GB" dirty="0"/>
              <a:t>Weapons for the Mexican Drug War</a:t>
            </a:r>
          </a:p>
          <a:p>
            <a:pPr marL="385763" indent="-385763">
              <a:buAutoNum type="arabicPeriod"/>
            </a:pPr>
            <a:r>
              <a:rPr lang="en-GB" dirty="0"/>
              <a:t>Weapons for the Columbian Civil War</a:t>
            </a:r>
          </a:p>
          <a:p>
            <a:pPr marL="385763" indent="-385763">
              <a:buAutoNum type="arabicPeriod"/>
            </a:pPr>
            <a:r>
              <a:rPr lang="en-GB" dirty="0"/>
              <a:t>Weapons for Russia</a:t>
            </a:r>
          </a:p>
          <a:p>
            <a:pPr marL="385763" indent="-385763">
              <a:buAutoNum type="arabicPeriod"/>
            </a:pPr>
            <a:r>
              <a:rPr lang="en-GB" dirty="0"/>
              <a:t>Conclusion</a:t>
            </a:r>
          </a:p>
        </p:txBody>
      </p:sp>
    </p:spTree>
    <p:extLst>
      <p:ext uri="{BB962C8B-B14F-4D97-AF65-F5344CB8AC3E}">
        <p14:creationId xmlns:p14="http://schemas.microsoft.com/office/powerpoint/2010/main" val="2878839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4BE145-E909-4B46-BAF2-510C1E6EBF79}"/>
              </a:ext>
            </a:extLst>
          </p:cNvPr>
          <p:cNvSpPr>
            <a:spLocks noGrp="1"/>
          </p:cNvSpPr>
          <p:nvPr>
            <p:ph type="title"/>
          </p:nvPr>
        </p:nvSpPr>
        <p:spPr/>
        <p:txBody>
          <a:bodyPr/>
          <a:lstStyle/>
          <a:p>
            <a:r>
              <a:rPr lang="de-DE" dirty="0"/>
              <a:t>1. Background</a:t>
            </a:r>
          </a:p>
        </p:txBody>
      </p:sp>
      <p:sp>
        <p:nvSpPr>
          <p:cNvPr id="3" name="Inhaltsplatzhalter 2">
            <a:extLst>
              <a:ext uri="{FF2B5EF4-FFF2-40B4-BE49-F238E27FC236}">
                <a16:creationId xmlns:a16="http://schemas.microsoft.com/office/drawing/2014/main" id="{2971A1E4-B53F-4071-9715-ADDDDEAF31E9}"/>
              </a:ext>
            </a:extLst>
          </p:cNvPr>
          <p:cNvSpPr>
            <a:spLocks noGrp="1"/>
          </p:cNvSpPr>
          <p:nvPr>
            <p:ph idx="1"/>
          </p:nvPr>
        </p:nvSpPr>
        <p:spPr/>
        <p:txBody>
          <a:bodyPr>
            <a:noAutofit/>
          </a:bodyPr>
          <a:lstStyle/>
          <a:p>
            <a:r>
              <a:rPr lang="en-US" sz="2000" i="0" dirty="0">
                <a:solidFill>
                  <a:schemeClr val="tx2"/>
                </a:solidFill>
                <a:effectLst/>
                <a:latin typeface="Trebuchet MS (Überschriften)"/>
              </a:rPr>
              <a:t>Disgorgement? Black´s Law Dictionary defines the term as: "the act of giving up something (such as profits illegally obtained) on demand or by </a:t>
            </a:r>
            <a:r>
              <a:rPr lang="en-US" sz="2000" i="0" u="none" strike="noStrike" dirty="0">
                <a:solidFill>
                  <a:schemeClr val="tx2"/>
                </a:solidFill>
                <a:effectLst/>
                <a:latin typeface="Trebuchet MS (Überschriften)"/>
              </a:rPr>
              <a:t>legal</a:t>
            </a:r>
            <a:r>
              <a:rPr lang="en-US" sz="2000" i="0" dirty="0">
                <a:solidFill>
                  <a:schemeClr val="tx2"/>
                </a:solidFill>
                <a:effectLst/>
                <a:latin typeface="Trebuchet MS (Überschriften)"/>
              </a:rPr>
              <a:t> compulsion.“</a:t>
            </a:r>
          </a:p>
          <a:p>
            <a:r>
              <a:rPr lang="en-US" sz="2000" i="0" dirty="0">
                <a:solidFill>
                  <a:schemeClr val="tx2"/>
                </a:solidFill>
                <a:effectLst/>
                <a:latin typeface="Trebuchet MS (Überschriften)"/>
              </a:rPr>
              <a:t>Or: </a:t>
            </a:r>
            <a:r>
              <a:rPr lang="en-US" sz="2000" b="0" i="0" dirty="0">
                <a:solidFill>
                  <a:schemeClr val="tx2"/>
                </a:solidFill>
                <a:effectLst/>
                <a:latin typeface="Trebuchet MS (Überschriften)"/>
              </a:rPr>
              <a:t>forfeiture of proceeds, property and assets derived from the crime (ICC Statute)</a:t>
            </a:r>
            <a:endParaRPr lang="en-US" sz="2000" dirty="0">
              <a:solidFill>
                <a:schemeClr val="tx2"/>
              </a:solidFill>
              <a:latin typeface="Trebuchet MS (Überschriften)"/>
            </a:endParaRPr>
          </a:p>
          <a:p>
            <a:r>
              <a:rPr lang="en-US" sz="2000" b="0" i="0" dirty="0">
                <a:solidFill>
                  <a:schemeClr val="tx2"/>
                </a:solidFill>
                <a:effectLst/>
                <a:latin typeface="Trebuchet MS (Überschriften)"/>
              </a:rPr>
              <a:t>Directive 2014/42/EU reinforces the tools for tracing and recovering the proceeds and instrumentalities of crime.</a:t>
            </a:r>
          </a:p>
          <a:p>
            <a:r>
              <a:rPr lang="en-US" sz="2000" dirty="0">
                <a:solidFill>
                  <a:schemeClr val="tx2"/>
                </a:solidFill>
                <a:latin typeface="Trebuchet MS (Überschriften)"/>
              </a:rPr>
              <a:t>Reasons:</a:t>
            </a:r>
          </a:p>
          <a:p>
            <a:pPr lvl="1"/>
            <a:r>
              <a:rPr lang="en-US" sz="2000" b="0" i="0" dirty="0">
                <a:solidFill>
                  <a:schemeClr val="tx2"/>
                </a:solidFill>
                <a:effectLst/>
                <a:latin typeface="Trebuchet MS (Überschriften)"/>
              </a:rPr>
              <a:t>Traditional criminal law rationale that a criminal should not profit from his or her crime. </a:t>
            </a:r>
            <a:endParaRPr lang="en-US" sz="2000" dirty="0">
              <a:solidFill>
                <a:schemeClr val="tx2"/>
              </a:solidFill>
              <a:latin typeface="Trebuchet MS (Überschriften)"/>
            </a:endParaRPr>
          </a:p>
          <a:p>
            <a:pPr lvl="1"/>
            <a:r>
              <a:rPr lang="en-US" sz="2000" dirty="0">
                <a:solidFill>
                  <a:schemeClr val="tx2"/>
                </a:solidFill>
                <a:latin typeface="Trebuchet MS (Überschriften)"/>
              </a:rPr>
              <a:t>Higher deterrent effect</a:t>
            </a:r>
          </a:p>
          <a:p>
            <a:pPr marL="109728" indent="0">
              <a:buNone/>
            </a:pPr>
            <a:endParaRPr lang="de-DE" sz="2000" dirty="0">
              <a:solidFill>
                <a:schemeClr val="tx2"/>
              </a:solidFill>
              <a:latin typeface="Trebuchet MS (Überschriften)"/>
            </a:endParaRPr>
          </a:p>
        </p:txBody>
      </p:sp>
    </p:spTree>
    <p:extLst>
      <p:ext uri="{BB962C8B-B14F-4D97-AF65-F5344CB8AC3E}">
        <p14:creationId xmlns:p14="http://schemas.microsoft.com/office/powerpoint/2010/main" val="3710005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208172-8E5B-48EF-87AF-175E12BAF230}"/>
              </a:ext>
            </a:extLst>
          </p:cNvPr>
          <p:cNvSpPr>
            <a:spLocks noGrp="1"/>
          </p:cNvSpPr>
          <p:nvPr>
            <p:ph type="title"/>
          </p:nvPr>
        </p:nvSpPr>
        <p:spPr>
          <a:xfrm>
            <a:off x="456578" y="980728"/>
            <a:ext cx="8229600" cy="1066800"/>
          </a:xfrm>
        </p:spPr>
        <p:txBody>
          <a:bodyPr/>
          <a:lstStyle/>
          <a:p>
            <a:r>
              <a:rPr lang="de-DE" dirty="0"/>
              <a:t>2. </a:t>
            </a:r>
            <a:r>
              <a:rPr lang="en-GB" dirty="0"/>
              <a:t>The international dimension</a:t>
            </a:r>
          </a:p>
        </p:txBody>
      </p:sp>
      <p:sp>
        <p:nvSpPr>
          <p:cNvPr id="3" name="Inhaltsplatzhalter 2">
            <a:extLst>
              <a:ext uri="{FF2B5EF4-FFF2-40B4-BE49-F238E27FC236}">
                <a16:creationId xmlns:a16="http://schemas.microsoft.com/office/drawing/2014/main" id="{56BBCE14-FDCE-44D5-9C31-FAE60DDA5CBD}"/>
              </a:ext>
            </a:extLst>
          </p:cNvPr>
          <p:cNvSpPr>
            <a:spLocks noGrp="1"/>
          </p:cNvSpPr>
          <p:nvPr>
            <p:ph idx="1"/>
          </p:nvPr>
        </p:nvSpPr>
        <p:spPr>
          <a:xfrm>
            <a:off x="456578" y="1916832"/>
            <a:ext cx="8229600" cy="4325112"/>
          </a:xfrm>
        </p:spPr>
        <p:txBody>
          <a:bodyPr>
            <a:normAutofit fontScale="77500" lnSpcReduction="20000"/>
          </a:bodyPr>
          <a:lstStyle/>
          <a:p>
            <a:r>
              <a:rPr lang="de-DE" b="1" i="0" dirty="0">
                <a:solidFill>
                  <a:schemeClr val="tx2"/>
                </a:solidFill>
                <a:effectLst/>
                <a:latin typeface="Trebuchet MS (Überschriften)"/>
              </a:rPr>
              <a:t>Art 77(2)(b) Rome Statute:</a:t>
            </a:r>
          </a:p>
          <a:p>
            <a:pPr marL="109728" indent="0" algn="l">
              <a:buNone/>
            </a:pPr>
            <a:r>
              <a:rPr lang="en-US" sz="2300" b="0" i="0" dirty="0">
                <a:solidFill>
                  <a:schemeClr val="tx2"/>
                </a:solidFill>
                <a:effectLst/>
                <a:latin typeface="Trebuchet MS (Überschriften)"/>
              </a:rPr>
              <a:t>	In addition to imprisonment, the Court may order:</a:t>
            </a:r>
            <a:endParaRPr lang="en-US" sz="2300" dirty="0">
              <a:solidFill>
                <a:schemeClr val="tx2"/>
              </a:solidFill>
              <a:latin typeface="Trebuchet MS (Überschriften)"/>
            </a:endParaRPr>
          </a:p>
          <a:p>
            <a:pPr marL="109728" indent="0" algn="l">
              <a:buNone/>
            </a:pPr>
            <a:r>
              <a:rPr lang="en-US" sz="2300" b="0" i="0" dirty="0">
                <a:solidFill>
                  <a:schemeClr val="tx2"/>
                </a:solidFill>
                <a:effectLst/>
                <a:latin typeface="Trebuchet MS (Überschriften)"/>
              </a:rPr>
              <a:t>	A forfeiture of proceeds, property and assets derived directly or 	indirectly from that crime, without prejudice to the rights of bona 	fide third parties.</a:t>
            </a:r>
            <a:endParaRPr lang="en-US" b="0" i="0" dirty="0">
              <a:solidFill>
                <a:schemeClr val="tx2"/>
              </a:solidFill>
              <a:effectLst/>
              <a:latin typeface="Trebuchet MS (Überschriften)"/>
            </a:endParaRPr>
          </a:p>
          <a:p>
            <a:r>
              <a:rPr lang="en-US" dirty="0">
                <a:solidFill>
                  <a:schemeClr val="tx2"/>
                </a:solidFill>
                <a:latin typeface="Trebuchet MS (Überschriften)"/>
              </a:rPr>
              <a:t>Not a fine </a:t>
            </a:r>
            <a:r>
              <a:rPr lang="en-US" dirty="0">
                <a:solidFill>
                  <a:schemeClr val="tx2"/>
                </a:solidFill>
                <a:latin typeface="Trebuchet MS (Überschriften)"/>
                <a:sym typeface="Wingdings" panose="05000000000000000000" pitchFamily="2" charset="2"/>
              </a:rPr>
              <a:t></a:t>
            </a:r>
            <a:r>
              <a:rPr lang="en-US" dirty="0">
                <a:solidFill>
                  <a:schemeClr val="tx2"/>
                </a:solidFill>
                <a:latin typeface="Trebuchet MS (Überschriften)"/>
              </a:rPr>
              <a:t> Art 77(2)(a)</a:t>
            </a:r>
          </a:p>
          <a:p>
            <a:r>
              <a:rPr lang="en-US" b="0" i="0" dirty="0">
                <a:solidFill>
                  <a:schemeClr val="tx2"/>
                </a:solidFill>
                <a:effectLst/>
                <a:latin typeface="Trebuchet MS (Überschriften)"/>
              </a:rPr>
              <a:t>Explicit inclusion in the Rome Statute is unprecedented in international criminal justice. </a:t>
            </a:r>
          </a:p>
          <a:p>
            <a:r>
              <a:rPr lang="en-US" b="0" i="0" dirty="0">
                <a:solidFill>
                  <a:schemeClr val="tx2"/>
                </a:solidFill>
                <a:effectLst/>
                <a:latin typeface="Trebuchet MS (Überschriften)"/>
              </a:rPr>
              <a:t>Rule 147 states that the court shall “at any hearing to consider an order of forfeiture, (…) hear evidence as to the identification and location of specific proceeds, property or assets which have been derived directly or indirectly from the crime.” </a:t>
            </a:r>
          </a:p>
          <a:p>
            <a:r>
              <a:rPr lang="en-US" b="0" i="0" dirty="0">
                <a:solidFill>
                  <a:schemeClr val="tx2"/>
                </a:solidFill>
                <a:effectLst/>
                <a:latin typeface="Trebuchet MS (Überschriften)"/>
              </a:rPr>
              <a:t>The Court relies on State cooperation in the enforcement of any fines and forfeiture (Rule 217)</a:t>
            </a:r>
          </a:p>
        </p:txBody>
      </p:sp>
    </p:spTree>
    <p:extLst>
      <p:ext uri="{BB962C8B-B14F-4D97-AF65-F5344CB8AC3E}">
        <p14:creationId xmlns:p14="http://schemas.microsoft.com/office/powerpoint/2010/main" val="3784257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208172-8E5B-48EF-87AF-175E12BAF230}"/>
              </a:ext>
            </a:extLst>
          </p:cNvPr>
          <p:cNvSpPr>
            <a:spLocks noGrp="1"/>
          </p:cNvSpPr>
          <p:nvPr>
            <p:ph type="title"/>
          </p:nvPr>
        </p:nvSpPr>
        <p:spPr>
          <a:xfrm>
            <a:off x="456578" y="980728"/>
            <a:ext cx="8229600" cy="1066800"/>
          </a:xfrm>
        </p:spPr>
        <p:txBody>
          <a:bodyPr/>
          <a:lstStyle/>
          <a:p>
            <a:r>
              <a:rPr lang="de-DE" dirty="0"/>
              <a:t>2. </a:t>
            </a:r>
            <a:r>
              <a:rPr lang="en-GB" dirty="0"/>
              <a:t>The international dimension</a:t>
            </a:r>
          </a:p>
        </p:txBody>
      </p:sp>
      <p:sp>
        <p:nvSpPr>
          <p:cNvPr id="3" name="Inhaltsplatzhalter 2">
            <a:extLst>
              <a:ext uri="{FF2B5EF4-FFF2-40B4-BE49-F238E27FC236}">
                <a16:creationId xmlns:a16="http://schemas.microsoft.com/office/drawing/2014/main" id="{56BBCE14-FDCE-44D5-9C31-FAE60DDA5CBD}"/>
              </a:ext>
            </a:extLst>
          </p:cNvPr>
          <p:cNvSpPr>
            <a:spLocks noGrp="1"/>
          </p:cNvSpPr>
          <p:nvPr>
            <p:ph idx="1"/>
          </p:nvPr>
        </p:nvSpPr>
        <p:spPr>
          <a:xfrm>
            <a:off x="456578" y="1916832"/>
            <a:ext cx="8229600" cy="4608512"/>
          </a:xfrm>
        </p:spPr>
        <p:txBody>
          <a:bodyPr>
            <a:normAutofit fontScale="70000" lnSpcReduction="20000"/>
          </a:bodyPr>
          <a:lstStyle/>
          <a:p>
            <a:pPr marL="109728" indent="0">
              <a:buNone/>
            </a:pPr>
            <a:r>
              <a:rPr lang="en-US" dirty="0"/>
              <a:t>German Law on Cooperation with the International Criminal Court </a:t>
            </a:r>
          </a:p>
          <a:p>
            <a:pPr marL="109728" indent="0">
              <a:buNone/>
            </a:pPr>
            <a:endParaRPr lang="en-US" b="0" i="0" dirty="0">
              <a:solidFill>
                <a:schemeClr val="tx2"/>
              </a:solidFill>
              <a:effectLst/>
              <a:latin typeface="Trebuchet MS (Überschriften)"/>
            </a:endParaRPr>
          </a:p>
          <a:p>
            <a:pPr marL="109728" indent="0">
              <a:buNone/>
            </a:pPr>
            <a:r>
              <a:rPr lang="en-US" dirty="0">
                <a:solidFill>
                  <a:schemeClr val="tx2"/>
                </a:solidFill>
                <a:latin typeface="Trebuchet MS (Überschriften)"/>
              </a:rPr>
              <a:t>Section 44</a:t>
            </a:r>
          </a:p>
          <a:p>
            <a:pPr marL="109728" indent="0">
              <a:buNone/>
            </a:pPr>
            <a:r>
              <a:rPr lang="en-US" dirty="0"/>
              <a:t>Enforcement of Forfeiture Orders (relating to Article 77 para. 2(b) of the Rome Statute) </a:t>
            </a:r>
          </a:p>
          <a:p>
            <a:pPr marL="624078" indent="-514350">
              <a:buAutoNum type="arabicParenBoth"/>
            </a:pPr>
            <a:r>
              <a:rPr lang="en-US" dirty="0"/>
              <a:t>Orders pursuant to Article 77 para. 2(b) of the Rome Statute (Forfeiture Orders) shall be enforced when: </a:t>
            </a:r>
          </a:p>
          <a:p>
            <a:pPr marL="624078" indent="-514350">
              <a:buFont typeface="+mj-lt"/>
              <a:buAutoNum type="arabicPeriod"/>
            </a:pPr>
            <a:r>
              <a:rPr lang="en-US" dirty="0"/>
              <a:t>requested by the Court upon presentation of a complete final and enforceable court ruling on guilt and punishment, and </a:t>
            </a:r>
          </a:p>
          <a:p>
            <a:pPr marL="624078" indent="-514350">
              <a:buFont typeface="+mj-lt"/>
              <a:buAutoNum type="arabicPeriod"/>
            </a:pPr>
            <a:r>
              <a:rPr lang="en-US" dirty="0"/>
              <a:t>the objects at issue are located in Germany. </a:t>
            </a:r>
          </a:p>
          <a:p>
            <a:pPr marL="109728" indent="0">
              <a:buNone/>
            </a:pPr>
            <a:endParaRPr lang="en-US" dirty="0"/>
          </a:p>
          <a:p>
            <a:pPr marL="109728" indent="0">
              <a:buNone/>
            </a:pPr>
            <a:r>
              <a:rPr lang="en-US" dirty="0"/>
              <a:t>(2) To effect enforcement, the court shall order forfeiture of the object. § 73 para. 2-4, §§ 73a and 73b of the Criminal Code apply mutatis mutandis.</a:t>
            </a:r>
          </a:p>
          <a:p>
            <a:pPr marL="109728" indent="0">
              <a:buNone/>
            </a:pPr>
            <a:endParaRPr lang="en-US" b="0" i="0" dirty="0">
              <a:solidFill>
                <a:schemeClr val="tx2"/>
              </a:solidFill>
              <a:effectLst/>
              <a:latin typeface="Trebuchet MS (Überschriften)"/>
            </a:endParaRPr>
          </a:p>
          <a:p>
            <a:pPr marL="109728" indent="0">
              <a:buNone/>
            </a:pPr>
            <a:r>
              <a:rPr lang="en-US" dirty="0">
                <a:solidFill>
                  <a:schemeClr val="tx2"/>
                </a:solidFill>
                <a:latin typeface="Trebuchet MS (Überschriften)"/>
              </a:rPr>
              <a:t>(…)</a:t>
            </a:r>
            <a:endParaRPr lang="en-US" b="0" i="0" dirty="0">
              <a:solidFill>
                <a:schemeClr val="tx2"/>
              </a:solidFill>
              <a:effectLst/>
              <a:latin typeface="Trebuchet MS (Überschriften)"/>
            </a:endParaRPr>
          </a:p>
        </p:txBody>
      </p:sp>
    </p:spTree>
    <p:extLst>
      <p:ext uri="{BB962C8B-B14F-4D97-AF65-F5344CB8AC3E}">
        <p14:creationId xmlns:p14="http://schemas.microsoft.com/office/powerpoint/2010/main" val="122081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855B91-7436-4182-8E01-E33DD388369C}"/>
              </a:ext>
            </a:extLst>
          </p:cNvPr>
          <p:cNvSpPr>
            <a:spLocks noGrp="1"/>
          </p:cNvSpPr>
          <p:nvPr>
            <p:ph type="title"/>
          </p:nvPr>
        </p:nvSpPr>
        <p:spPr>
          <a:xfrm>
            <a:off x="457200" y="1143000"/>
            <a:ext cx="8363272" cy="1066800"/>
          </a:xfrm>
        </p:spPr>
        <p:txBody>
          <a:bodyPr>
            <a:normAutofit fontScale="90000"/>
          </a:bodyPr>
          <a:lstStyle/>
          <a:p>
            <a:r>
              <a:rPr lang="de-DE" dirty="0"/>
              <a:t>3. </a:t>
            </a:r>
            <a:r>
              <a:rPr lang="en-GB" dirty="0"/>
              <a:t>The national dimension </a:t>
            </a:r>
            <a:r>
              <a:rPr lang="de-DE" dirty="0"/>
              <a:t>(in Germany)</a:t>
            </a:r>
          </a:p>
        </p:txBody>
      </p:sp>
      <p:sp>
        <p:nvSpPr>
          <p:cNvPr id="3" name="Inhaltsplatzhalter 2">
            <a:extLst>
              <a:ext uri="{FF2B5EF4-FFF2-40B4-BE49-F238E27FC236}">
                <a16:creationId xmlns:a16="http://schemas.microsoft.com/office/drawing/2014/main" id="{799F05D4-FD99-4EB7-8C12-AE2E2E56007A}"/>
              </a:ext>
            </a:extLst>
          </p:cNvPr>
          <p:cNvSpPr>
            <a:spLocks noGrp="1"/>
          </p:cNvSpPr>
          <p:nvPr>
            <p:ph idx="1"/>
          </p:nvPr>
        </p:nvSpPr>
        <p:spPr/>
        <p:txBody>
          <a:bodyPr>
            <a:normAutofit/>
          </a:bodyPr>
          <a:lstStyle/>
          <a:p>
            <a:r>
              <a:rPr lang="en-GB" sz="1800" dirty="0">
                <a:latin typeface="Arial" panose="020B0604020202020204" pitchFamily="34" charset="0"/>
                <a:ea typeface="Calibri" panose="020F0502020204030204" pitchFamily="34" charset="0"/>
              </a:rPr>
              <a:t>Relevant rules can be found in § 73-76c German Criminal Code</a:t>
            </a:r>
          </a:p>
          <a:p>
            <a:r>
              <a:rPr lang="en-GB" sz="1800" dirty="0">
                <a:effectLst/>
                <a:latin typeface="Arial" panose="020B0604020202020204" pitchFamily="34" charset="0"/>
                <a:ea typeface="Calibri" panose="020F0502020204030204" pitchFamily="34" charset="0"/>
              </a:rPr>
              <a:t>Were recently rewritten because of </a:t>
            </a:r>
            <a:r>
              <a:rPr lang="en-US" sz="1800" b="0" i="0" dirty="0">
                <a:effectLst/>
                <a:latin typeface="Roboto"/>
              </a:rPr>
              <a:t>Directive 2014/42/EU</a:t>
            </a:r>
          </a:p>
          <a:p>
            <a:r>
              <a:rPr lang="en-US" sz="1800" b="1" i="0" dirty="0">
                <a:effectLst/>
                <a:latin typeface="Arial" panose="020B0604020202020204" pitchFamily="34" charset="0"/>
              </a:rPr>
              <a:t>Section 73 - Confiscation of proceeds of crime from offenders and participants</a:t>
            </a:r>
          </a:p>
          <a:p>
            <a:pPr marL="109728" indent="0">
              <a:buNone/>
            </a:pPr>
            <a:r>
              <a:rPr lang="en-US" sz="1800" b="0" i="0" dirty="0">
                <a:effectLst/>
                <a:latin typeface="Arial" panose="020B0604020202020204" pitchFamily="34" charset="0"/>
              </a:rPr>
              <a:t>(1) If the offender or participant has obtained anything by or for an unlawful act, the court orders the confiscation of that which was obtained.</a:t>
            </a:r>
          </a:p>
          <a:p>
            <a:pPr marL="109728" indent="0">
              <a:buNone/>
            </a:pPr>
            <a:r>
              <a:rPr lang="en-US" sz="1800" b="0" i="0" dirty="0">
                <a:effectLst/>
                <a:latin typeface="Arial" panose="020B0604020202020204" pitchFamily="34" charset="0"/>
              </a:rPr>
              <a:t>(2) If the offender or participant has derived any benefits from the proceeds, the court also orders the confiscation of the benefits.</a:t>
            </a:r>
          </a:p>
          <a:p>
            <a:r>
              <a:rPr lang="de-DE" sz="1800" b="1" i="0" dirty="0" err="1">
                <a:effectLst/>
                <a:latin typeface="Arial" panose="020B0604020202020204" pitchFamily="34" charset="0"/>
              </a:rPr>
              <a:t>Section</a:t>
            </a:r>
            <a:r>
              <a:rPr lang="de-DE" sz="1800" b="1" i="0" dirty="0">
                <a:effectLst/>
                <a:latin typeface="Arial" panose="020B0604020202020204" pitchFamily="34" charset="0"/>
              </a:rPr>
              <a:t> 73b </a:t>
            </a:r>
            <a:r>
              <a:rPr lang="de-DE" sz="1800" b="1" i="0" dirty="0" err="1">
                <a:effectLst/>
                <a:latin typeface="Arial" panose="020B0604020202020204" pitchFamily="34" charset="0"/>
              </a:rPr>
              <a:t>Confiscation</a:t>
            </a:r>
            <a:r>
              <a:rPr lang="de-DE" sz="1800" b="1" i="0" dirty="0">
                <a:effectLst/>
                <a:latin typeface="Arial" panose="020B0604020202020204" pitchFamily="34" charset="0"/>
              </a:rPr>
              <a:t> </a:t>
            </a:r>
            <a:r>
              <a:rPr lang="de-DE" sz="1800" b="1" i="0" dirty="0" err="1">
                <a:effectLst/>
                <a:latin typeface="Arial" panose="020B0604020202020204" pitchFamily="34" charset="0"/>
              </a:rPr>
              <a:t>of</a:t>
            </a:r>
            <a:r>
              <a:rPr lang="de-DE" sz="1800" b="1" i="0" dirty="0">
                <a:effectLst/>
                <a:latin typeface="Arial" panose="020B0604020202020204" pitchFamily="34" charset="0"/>
              </a:rPr>
              <a:t> </a:t>
            </a:r>
            <a:r>
              <a:rPr lang="de-DE" sz="1800" b="1" i="0" dirty="0" err="1">
                <a:effectLst/>
                <a:latin typeface="Arial" panose="020B0604020202020204" pitchFamily="34" charset="0"/>
              </a:rPr>
              <a:t>proceeds</a:t>
            </a:r>
            <a:r>
              <a:rPr lang="en-US" sz="1800" b="1" i="0" dirty="0">
                <a:effectLst/>
                <a:latin typeface="Arial" panose="020B0604020202020204" pitchFamily="34" charset="0"/>
              </a:rPr>
              <a:t> of crime from other persons</a:t>
            </a:r>
          </a:p>
          <a:p>
            <a:pPr marL="109728" indent="0" algn="l">
              <a:buNone/>
            </a:pPr>
            <a:r>
              <a:rPr lang="en-US" sz="1800" b="0" i="0" dirty="0">
                <a:effectLst/>
                <a:latin typeface="Arial" panose="020B0604020202020204" pitchFamily="34" charset="0"/>
              </a:rPr>
              <a:t>(1) The order of confiscation referred to in sections 73 and 73a is made against another person who is not the offender or participant if</a:t>
            </a:r>
          </a:p>
          <a:p>
            <a:pPr marL="109728" indent="0" algn="l">
              <a:buNone/>
            </a:pPr>
            <a:r>
              <a:rPr lang="en-US" sz="1800" b="0" i="0" dirty="0">
                <a:effectLst/>
                <a:latin typeface="Arial" panose="020B0604020202020204" pitchFamily="34" charset="0"/>
              </a:rPr>
              <a:t>1.  that person has obtained something by committing the offence and the offender or participant acted on said person’s behalf,</a:t>
            </a:r>
          </a:p>
        </p:txBody>
      </p:sp>
    </p:spTree>
    <p:extLst>
      <p:ext uri="{BB962C8B-B14F-4D97-AF65-F5344CB8AC3E}">
        <p14:creationId xmlns:p14="http://schemas.microsoft.com/office/powerpoint/2010/main" val="3489006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3E59A3B9-8951-40C7-AAF8-58E349408797}"/>
              </a:ext>
            </a:extLst>
          </p:cNvPr>
          <p:cNvSpPr>
            <a:spLocks noGrp="1"/>
          </p:cNvSpPr>
          <p:nvPr>
            <p:ph idx="1"/>
          </p:nvPr>
        </p:nvSpPr>
        <p:spPr>
          <a:xfrm>
            <a:off x="5578366" y="1700808"/>
            <a:ext cx="3272306" cy="3763051"/>
          </a:xfrm>
        </p:spPr>
        <p:txBody>
          <a:bodyPr>
            <a:normAutofit fontScale="77500" lnSpcReduction="20000"/>
          </a:bodyPr>
          <a:lstStyle/>
          <a:p>
            <a:pPr marL="109728" indent="0">
              <a:buNone/>
            </a:pPr>
            <a:r>
              <a:rPr lang="de-DE" dirty="0"/>
              <a:t>G36</a:t>
            </a:r>
          </a:p>
          <a:p>
            <a:pPr marL="109728" indent="0">
              <a:buNone/>
            </a:pPr>
            <a:endParaRPr lang="de-DE" dirty="0"/>
          </a:p>
          <a:p>
            <a:pPr marL="109728" indent="0">
              <a:buNone/>
            </a:pPr>
            <a:endParaRPr lang="de-DE" dirty="0"/>
          </a:p>
          <a:p>
            <a:pPr marL="109728" indent="0">
              <a:buNone/>
            </a:pPr>
            <a:endParaRPr lang="de-DE" dirty="0"/>
          </a:p>
          <a:p>
            <a:pPr marL="109728" indent="0">
              <a:buNone/>
            </a:pPr>
            <a:r>
              <a:rPr lang="de-DE" dirty="0" err="1"/>
              <a:t>Photo</a:t>
            </a:r>
            <a:r>
              <a:rPr lang="de-DE" dirty="0"/>
              <a:t>: SSG VINCENT A KING, USA - http://www.dodmedia.osd.mil; VIRIN: DA-SD-06-12201, Gemeinfrei, https://commons.wikimedia.org/w/index.php?curid=2273731</a:t>
            </a:r>
          </a:p>
        </p:txBody>
      </p:sp>
      <p:pic>
        <p:nvPicPr>
          <p:cNvPr id="1026" name="Picture 2">
            <a:extLst>
              <a:ext uri="{FF2B5EF4-FFF2-40B4-BE49-F238E27FC236}">
                <a16:creationId xmlns:a16="http://schemas.microsoft.com/office/drawing/2014/main" id="{4D93A35E-9FFC-4340-A6A9-75492950B83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340768"/>
            <a:ext cx="5120632" cy="3360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302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05C424-40FE-4886-A794-E506E2A4DB72}"/>
              </a:ext>
            </a:extLst>
          </p:cNvPr>
          <p:cNvSpPr>
            <a:spLocks noGrp="1"/>
          </p:cNvSpPr>
          <p:nvPr>
            <p:ph type="title"/>
          </p:nvPr>
        </p:nvSpPr>
        <p:spPr/>
        <p:txBody>
          <a:bodyPr>
            <a:normAutofit fontScale="90000"/>
          </a:bodyPr>
          <a:lstStyle/>
          <a:p>
            <a:r>
              <a:rPr lang="en-GB" dirty="0"/>
              <a:t>4. Weapons for the Mexican Drug War</a:t>
            </a:r>
          </a:p>
        </p:txBody>
      </p:sp>
      <p:sp>
        <p:nvSpPr>
          <p:cNvPr id="3" name="Inhaltsplatzhalter 2">
            <a:extLst>
              <a:ext uri="{FF2B5EF4-FFF2-40B4-BE49-F238E27FC236}">
                <a16:creationId xmlns:a16="http://schemas.microsoft.com/office/drawing/2014/main" id="{01FB299C-FF1F-4459-B1EA-06FB35317FAC}"/>
              </a:ext>
            </a:extLst>
          </p:cNvPr>
          <p:cNvSpPr>
            <a:spLocks noGrp="1"/>
          </p:cNvSpPr>
          <p:nvPr>
            <p:ph idx="1"/>
          </p:nvPr>
        </p:nvSpPr>
        <p:spPr/>
        <p:txBody>
          <a:bodyPr>
            <a:normAutofit/>
          </a:bodyPr>
          <a:lstStyle/>
          <a:p>
            <a:pPr marL="109728" indent="0">
              <a:lnSpc>
                <a:spcPct val="107000"/>
              </a:lnSpc>
              <a:spcAft>
                <a:spcPts val="800"/>
              </a:spcAft>
              <a:buNone/>
            </a:pPr>
            <a:r>
              <a:rPr lang="en-GB" sz="2000" b="1" dirty="0">
                <a:effectLst/>
                <a:latin typeface="+mj-lt"/>
                <a:ea typeface="Calibri" panose="020F0502020204030204" pitchFamily="34" charset="0"/>
                <a:cs typeface="Times New Roman" panose="02020603050405020304" pitchFamily="18" charset="0"/>
              </a:rPr>
              <a:t>2019 “Heckler &amp; Koch” case (District Court of Stuttgart)</a:t>
            </a:r>
            <a:endParaRPr lang="de-DE" sz="2000" b="1"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sz="2000" dirty="0">
                <a:effectLst/>
                <a:latin typeface="+mj-lt"/>
                <a:ea typeface="Calibri" panose="020F0502020204030204" pitchFamily="34" charset="0"/>
                <a:cs typeface="Times New Roman" panose="02020603050405020304" pitchFamily="18" charset="0"/>
              </a:rPr>
              <a:t>Criminal exports of around 4200 assault rifles (G36 &amp; MP5) to Mexico between 2006-2009</a:t>
            </a:r>
            <a:endParaRPr lang="de-DE" sz="20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sz="2000" dirty="0">
                <a:effectLst/>
                <a:latin typeface="+mj-lt"/>
                <a:ea typeface="Calibri" panose="020F0502020204030204" pitchFamily="34" charset="0"/>
                <a:cs typeface="Times New Roman" panose="02020603050405020304" pitchFamily="18" charset="0"/>
              </a:rPr>
              <a:t>Two convictions/ three acquittals (because of lack of knowledge)</a:t>
            </a:r>
            <a:endParaRPr lang="de-DE" sz="20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sz="2000" dirty="0">
                <a:effectLst/>
                <a:latin typeface="+mj-lt"/>
                <a:ea typeface="Calibri" panose="020F0502020204030204" pitchFamily="34" charset="0"/>
                <a:cs typeface="Times New Roman" panose="02020603050405020304" pitchFamily="18" charset="0"/>
              </a:rPr>
              <a:t>The company Heckler &amp; Koch has to pay the income they gained through these exports (around 3.800.000 €):</a:t>
            </a:r>
            <a:endParaRPr lang="de-DE" sz="2000" dirty="0">
              <a:effectLst/>
              <a:latin typeface="+mj-lt"/>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000" dirty="0">
                <a:effectLst/>
                <a:latin typeface="+mj-lt"/>
                <a:ea typeface="Calibri" panose="020F0502020204030204" pitchFamily="34" charset="0"/>
                <a:cs typeface="Times New Roman" panose="02020603050405020304" pitchFamily="18" charset="0"/>
              </a:rPr>
              <a:t>The costs of production were not deducted (“</a:t>
            </a:r>
            <a:r>
              <a:rPr lang="de-DE" sz="1800" dirty="0">
                <a:effectLst/>
                <a:latin typeface="Verdana" panose="020B0604030504040204" pitchFamily="34" charset="0"/>
                <a:ea typeface="Times New Roman" panose="02020603050405020304" pitchFamily="18" charset="0"/>
                <a:cs typeface="Times New Roman" panose="02020603050405020304" pitchFamily="18" charset="0"/>
              </a:rPr>
              <a:t>Bruttoprinzip“)</a:t>
            </a:r>
            <a:endParaRPr lang="de-DE" sz="2000" dirty="0">
              <a:effectLst/>
              <a:latin typeface="+mj-lt"/>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2000" dirty="0">
                <a:effectLst/>
                <a:latin typeface="+mj-lt"/>
                <a:ea typeface="Calibri" panose="020F0502020204030204" pitchFamily="34" charset="0"/>
                <a:cs typeface="Times New Roman" panose="02020603050405020304" pitchFamily="18" charset="0"/>
              </a:rPr>
              <a:t>One count was already </a:t>
            </a:r>
            <a:r>
              <a:rPr lang="en-GB" sz="2000" dirty="0" err="1">
                <a:effectLst/>
                <a:latin typeface="+mj-lt"/>
                <a:ea typeface="Calibri" panose="020F0502020204030204" pitchFamily="34" charset="0"/>
                <a:cs typeface="Times New Roman" panose="02020603050405020304" pitchFamily="18" charset="0"/>
              </a:rPr>
              <a:t>timebarred</a:t>
            </a:r>
            <a:r>
              <a:rPr lang="en-GB" sz="2000" dirty="0">
                <a:effectLst/>
                <a:latin typeface="+mj-lt"/>
                <a:ea typeface="Calibri" panose="020F0502020204030204" pitchFamily="34" charset="0"/>
                <a:cs typeface="Times New Roman" panose="02020603050405020304" pitchFamily="18" charset="0"/>
              </a:rPr>
              <a:t> and the accused were not sentenced because of this count</a:t>
            </a:r>
          </a:p>
          <a:p>
            <a:pPr marL="450342" indent="-285750">
              <a:lnSpc>
                <a:spcPct val="107000"/>
              </a:lnSpc>
              <a:spcAft>
                <a:spcPts val="800"/>
              </a:spcAft>
              <a:buFont typeface="Courier New" panose="02070309020205020404" pitchFamily="49" charset="0"/>
              <a:buChar char="o"/>
            </a:pPr>
            <a:r>
              <a:rPr lang="de-DE" sz="2000" dirty="0" err="1">
                <a:solidFill>
                  <a:schemeClr val="tx2"/>
                </a:solidFill>
                <a:latin typeface="+mj-lt"/>
                <a:ea typeface="Calibri" panose="020F0502020204030204" pitchFamily="34" charset="0"/>
              </a:rPr>
              <a:t>Section</a:t>
            </a:r>
            <a:r>
              <a:rPr lang="de-DE" sz="2000" dirty="0">
                <a:solidFill>
                  <a:schemeClr val="tx2"/>
                </a:solidFill>
                <a:effectLst/>
                <a:latin typeface="+mj-lt"/>
                <a:ea typeface="Calibri" panose="020F0502020204030204" pitchFamily="34" charset="0"/>
              </a:rPr>
              <a:t> 30 Abs. 5 OWiG</a:t>
            </a:r>
            <a:r>
              <a:rPr lang="en-GB" sz="2000" dirty="0">
                <a:solidFill>
                  <a:schemeClr val="tx2"/>
                </a:solidFill>
                <a:latin typeface="+mj-lt"/>
                <a:ea typeface="Calibri" panose="020F0502020204030204" pitchFamily="34" charset="0"/>
                <a:cs typeface="Times New Roman" panose="02020603050405020304" pitchFamily="18" charset="0"/>
              </a:rPr>
              <a:t> made it impossible to fine H&amp;K</a:t>
            </a:r>
            <a:endParaRPr lang="de-DE" sz="2000" dirty="0">
              <a:solidFill>
                <a:schemeClr val="tx2"/>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7856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754F8B70-E2D7-4F48-BC48-9B5F82393548}"/>
              </a:ext>
            </a:extLst>
          </p:cNvPr>
          <p:cNvSpPr txBox="1"/>
          <p:nvPr/>
        </p:nvSpPr>
        <p:spPr>
          <a:xfrm>
            <a:off x="484911" y="2993615"/>
            <a:ext cx="2142695" cy="2862322"/>
          </a:xfrm>
          <a:prstGeom prst="rect">
            <a:avLst/>
          </a:prstGeom>
          <a:noFill/>
        </p:spPr>
        <p:txBody>
          <a:bodyPr wrap="square">
            <a:spAutoFit/>
          </a:bodyPr>
          <a:lstStyle/>
          <a:p>
            <a:r>
              <a:rPr lang="de-DE" b="1" dirty="0"/>
              <a:t>SP2002</a:t>
            </a:r>
          </a:p>
          <a:p>
            <a:endParaRPr lang="de-DE" dirty="0"/>
          </a:p>
          <a:p>
            <a:r>
              <a:rPr lang="de-DE" dirty="0" err="1"/>
              <a:t>Photo</a:t>
            </a:r>
            <a:r>
              <a:rPr lang="de-DE" dirty="0"/>
              <a:t>: Augustas </a:t>
            </a:r>
            <a:r>
              <a:rPr lang="de-DE" dirty="0" err="1"/>
              <a:t>Didžgalvis</a:t>
            </a:r>
            <a:r>
              <a:rPr lang="de-DE" dirty="0"/>
              <a:t> - Own </a:t>
            </a:r>
            <a:r>
              <a:rPr lang="de-DE" dirty="0" err="1"/>
              <a:t>work</a:t>
            </a:r>
            <a:r>
              <a:rPr lang="de-DE" dirty="0"/>
              <a:t>, CC BY-SA 3.0, https://commons.wikimedia.org/w/index.php?curid=22909218</a:t>
            </a:r>
          </a:p>
        </p:txBody>
      </p:sp>
      <p:pic>
        <p:nvPicPr>
          <p:cNvPr id="2050" name="Picture 2">
            <a:extLst>
              <a:ext uri="{FF2B5EF4-FFF2-40B4-BE49-F238E27FC236}">
                <a16:creationId xmlns:a16="http://schemas.microsoft.com/office/drawing/2014/main" id="{284811C3-EF47-401E-9C5C-B9879D3C08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9896" y="1052736"/>
            <a:ext cx="6016514" cy="4009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4723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2010_Presentation</Template>
  <TotalTime>0</TotalTime>
  <Words>986</Words>
  <Application>Microsoft Office PowerPoint</Application>
  <PresentationFormat>Bildschirmpräsentation (4:3)</PresentationFormat>
  <Paragraphs>87</Paragraphs>
  <Slides>12</Slides>
  <Notes>0</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12</vt:i4>
      </vt:variant>
    </vt:vector>
  </HeadingPairs>
  <TitlesOfParts>
    <vt:vector size="22" baseType="lpstr">
      <vt:lpstr>Arial</vt:lpstr>
      <vt:lpstr>Calibri</vt:lpstr>
      <vt:lpstr>Courier New</vt:lpstr>
      <vt:lpstr>Georgia</vt:lpstr>
      <vt:lpstr>Roboto</vt:lpstr>
      <vt:lpstr>Trebuchet MS</vt:lpstr>
      <vt:lpstr>Trebuchet MS (Überschriften)</vt:lpstr>
      <vt:lpstr>Verdana</vt:lpstr>
      <vt:lpstr>Wingdings 2</vt:lpstr>
      <vt:lpstr>Urban</vt:lpstr>
      <vt:lpstr>Confiscation/disgorgement of profits of illegal international weapon exports – case studies</vt:lpstr>
      <vt:lpstr>Content</vt:lpstr>
      <vt:lpstr>1. Background</vt:lpstr>
      <vt:lpstr>2. The international dimension</vt:lpstr>
      <vt:lpstr>2. The international dimension</vt:lpstr>
      <vt:lpstr>3. The national dimension (in Germany)</vt:lpstr>
      <vt:lpstr>PowerPoint-Präsentation</vt:lpstr>
      <vt:lpstr>4. Weapons for the Mexican Drug War</vt:lpstr>
      <vt:lpstr>PowerPoint-Präsentation</vt:lpstr>
      <vt:lpstr>5. Weapons for the Columbian Civil War</vt:lpstr>
      <vt:lpstr>6. Dual-Use goods for Russia</vt:lpstr>
      <vt:lpstr>7. Conclusion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Myra Qiu</dc:creator>
  <cp:lastModifiedBy>PFEIFFER Mylana</cp:lastModifiedBy>
  <cp:revision>61</cp:revision>
  <dcterms:created xsi:type="dcterms:W3CDTF">2016-09-13T09:34:42Z</dcterms:created>
  <dcterms:modified xsi:type="dcterms:W3CDTF">2020-11-02T10:40:30Z</dcterms:modified>
</cp:coreProperties>
</file>